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6" r:id="rId2"/>
    <p:sldMasterId id="2147483972" r:id="rId3"/>
  </p:sldMasterIdLst>
  <p:notesMasterIdLst>
    <p:notesMasterId r:id="rId23"/>
  </p:notesMasterIdLst>
  <p:sldIdLst>
    <p:sldId id="280" r:id="rId4"/>
    <p:sldId id="284" r:id="rId5"/>
    <p:sldId id="289" r:id="rId6"/>
    <p:sldId id="257" r:id="rId7"/>
    <p:sldId id="295" r:id="rId8"/>
    <p:sldId id="260" r:id="rId9"/>
    <p:sldId id="274" r:id="rId10"/>
    <p:sldId id="273" r:id="rId11"/>
    <p:sldId id="292" r:id="rId12"/>
    <p:sldId id="283" r:id="rId13"/>
    <p:sldId id="296" r:id="rId14"/>
    <p:sldId id="297" r:id="rId15"/>
    <p:sldId id="298" r:id="rId16"/>
    <p:sldId id="299" r:id="rId17"/>
    <p:sldId id="300" r:id="rId18"/>
    <p:sldId id="301" r:id="rId19"/>
    <p:sldId id="302" r:id="rId20"/>
    <p:sldId id="303" r:id="rId21"/>
    <p:sldId id="293" r:id="rId22"/>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8E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94676" autoAdjust="0"/>
  </p:normalViewPr>
  <p:slideViewPr>
    <p:cSldViewPr>
      <p:cViewPr>
        <p:scale>
          <a:sx n="73" d="100"/>
          <a:sy n="73" d="100"/>
        </p:scale>
        <p:origin x="-1764" y="-402"/>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30"/>
      <c:rAngAx val="0"/>
      <c:perspective val="30"/>
    </c:view3D>
    <c:floor>
      <c:thickness val="0"/>
    </c:floor>
    <c:sideWall>
      <c:thickness val="0"/>
    </c:sideWall>
    <c:backWall>
      <c:thickness val="0"/>
    </c:backWall>
    <c:plotArea>
      <c:layout>
        <c:manualLayout>
          <c:layoutTarget val="inner"/>
          <c:xMode val="edge"/>
          <c:yMode val="edge"/>
          <c:x val="5.0441778115251162E-2"/>
          <c:y val="0.11735957007859626"/>
          <c:w val="0.4317448693552759"/>
          <c:h val="0.71833088625595887"/>
        </c:manualLayout>
      </c:layout>
      <c:pie3DChart>
        <c:varyColors val="1"/>
        <c:ser>
          <c:idx val="0"/>
          <c:order val="0"/>
          <c:tx>
            <c:strRef>
              <c:f>Лист1!$B$1</c:f>
              <c:strCache>
                <c:ptCount val="1"/>
                <c:pt idx="0">
                  <c:v>*</c:v>
                </c:pt>
              </c:strCache>
            </c:strRef>
          </c:tx>
          <c:explosion val="15"/>
          <c:dPt>
            <c:idx val="0"/>
            <c:bubble3D val="0"/>
            <c:spPr>
              <a:solidFill>
                <a:srgbClr val="FF00FF"/>
              </a:solidFill>
            </c:spPr>
          </c:dPt>
          <c:dPt>
            <c:idx val="2"/>
            <c:bubble3D val="0"/>
            <c:spPr>
              <a:solidFill>
                <a:srgbClr val="FF0000"/>
              </a:solidFill>
            </c:spPr>
          </c:dPt>
          <c:dPt>
            <c:idx val="3"/>
            <c:bubble3D val="0"/>
            <c:spPr>
              <a:solidFill>
                <a:srgbClr val="FFFF00"/>
              </a:solidFill>
            </c:spPr>
          </c:dPt>
          <c:dPt>
            <c:idx val="4"/>
            <c:bubble3D val="0"/>
            <c:spPr>
              <a:solidFill>
                <a:srgbClr val="7030A0"/>
              </a:solidFill>
              <a:ln>
                <a:solidFill>
                  <a:srgbClr val="FF00FF"/>
                </a:solidFill>
              </a:ln>
            </c:spPr>
          </c:dPt>
          <c:dPt>
            <c:idx val="5"/>
            <c:bubble3D val="0"/>
            <c:spPr>
              <a:solidFill>
                <a:srgbClr val="FF6600"/>
              </a:solidFill>
              <a:ln>
                <a:solidFill>
                  <a:srgbClr val="FF6600"/>
                </a:solidFill>
              </a:ln>
            </c:spPr>
          </c:dPt>
          <c:dLbls>
            <c:dLbl>
              <c:idx val="0"/>
              <c:layout>
                <c:manualLayout>
                  <c:x val="-2.6658779801298497E-2"/>
                  <c:y val="8.9315776787059195E-2"/>
                </c:manualLayout>
              </c:layout>
              <c:tx>
                <c:rich>
                  <a:bodyPr/>
                  <a:lstStyle/>
                  <a:p>
                    <a:r>
                      <a:rPr lang="ru-RU" sz="1400" dirty="0" smtClean="0"/>
                      <a:t>НДФЛ</a:t>
                    </a:r>
                    <a:endParaRPr lang="en-US" sz="1100" dirty="0"/>
                  </a:p>
                </c:rich>
              </c:tx>
              <c:dLblPos val="bestFit"/>
              <c:showLegendKey val="0"/>
              <c:showVal val="1"/>
              <c:showCatName val="0"/>
              <c:showSerName val="0"/>
              <c:showPercent val="0"/>
              <c:showBubbleSize val="0"/>
            </c:dLbl>
            <c:dLbl>
              <c:idx val="1"/>
              <c:delete val="1"/>
            </c:dLbl>
            <c:dLbl>
              <c:idx val="2"/>
              <c:layout>
                <c:manualLayout>
                  <c:x val="9.936448157369859E-4"/>
                  <c:y val="7.9393068923956471E-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mn-lt"/>
                        <a:ea typeface="+mn-ea"/>
                        <a:cs typeface="+mn-cs"/>
                      </a:defRPr>
                    </a:pPr>
                    <a:r>
                      <a:rPr lang="ru-RU" sz="1400" b="0" i="0" baseline="0" dirty="0" smtClean="0"/>
                      <a:t>Единый сельскохозяйственный налог</a:t>
                    </a:r>
                    <a:endParaRPr lang="en-US" sz="1400" b="0" i="0" baseline="0" dirty="0" smtClean="0"/>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mn-lt"/>
                        <a:ea typeface="+mn-ea"/>
                        <a:cs typeface="+mn-cs"/>
                      </a:defRPr>
                    </a:pPr>
                    <a:endParaRPr lang="en-US" sz="1100" dirty="0"/>
                  </a:p>
                </c:rich>
              </c:tx>
              <c:spPr/>
              <c:dLblPos val="bestFit"/>
              <c:showLegendKey val="0"/>
              <c:showVal val="1"/>
              <c:showCatName val="0"/>
              <c:showSerName val="0"/>
              <c:showPercent val="0"/>
              <c:showBubbleSize val="0"/>
            </c:dLbl>
            <c:dLbl>
              <c:idx val="3"/>
              <c:layout/>
              <c:tx>
                <c:rich>
                  <a:bodyPr/>
                  <a:lstStyle/>
                  <a:p>
                    <a:r>
                      <a:rPr lang="ru-RU" sz="1400" b="0" i="0" u="none" strike="noStrike" baseline="0" dirty="0" smtClean="0"/>
                      <a:t>Налог на имущество физических лиц</a:t>
                    </a:r>
                    <a:endParaRPr lang="en-US" sz="1100" dirty="0"/>
                  </a:p>
                </c:rich>
              </c:tx>
              <c:dLblPos val="bestFit"/>
              <c:showLegendKey val="0"/>
              <c:showVal val="1"/>
              <c:showCatName val="0"/>
              <c:showSerName val="0"/>
              <c:showPercent val="0"/>
              <c:showBubbleSize val="0"/>
            </c:dLbl>
            <c:dLbl>
              <c:idx val="4"/>
              <c:layout>
                <c:manualLayout>
                  <c:x val="6.3549737209340984E-2"/>
                  <c:y val="-1.5084167092204049E-2"/>
                </c:manualLayout>
              </c:layout>
              <c:tx>
                <c:rich>
                  <a:bodyPr/>
                  <a:lstStyle/>
                  <a:p>
                    <a:r>
                      <a:rPr lang="ru-RU" sz="1400" smtClean="0"/>
                      <a:t>Земельный налог</a:t>
                    </a:r>
                    <a:endParaRPr lang="en-US" sz="1100" dirty="0"/>
                  </a:p>
                </c:rich>
              </c:tx>
              <c:dLblPos val="bestFit"/>
              <c:showLegendKey val="0"/>
              <c:showVal val="1"/>
              <c:showCatName val="0"/>
              <c:showSerName val="0"/>
              <c:showPercent val="0"/>
              <c:showBubbleSize val="0"/>
            </c:dLbl>
            <c:dLbl>
              <c:idx val="5"/>
              <c:delete val="1"/>
            </c:dLbl>
            <c:dLbl>
              <c:idx val="6"/>
              <c:layout>
                <c:manualLayout>
                  <c:x val="-8.7493322401836788E-3"/>
                  <c:y val="-2.1345470790538949E-2"/>
                </c:manualLayout>
              </c:layout>
              <c:tx>
                <c:rich>
                  <a:bodyPr/>
                  <a:lstStyle/>
                  <a:p>
                    <a:r>
                      <a:rPr lang="ru-RU" sz="1400" b="0" i="0" u="none" strike="noStrike" baseline="0" dirty="0" smtClean="0"/>
                      <a:t>Доходы от использования имущества </a:t>
                    </a:r>
                    <a:endParaRPr lang="en-US" sz="1100" dirty="0"/>
                  </a:p>
                </c:rich>
              </c:tx>
              <c:dLblPos val="bestFit"/>
              <c:showLegendKey val="0"/>
              <c:showVal val="1"/>
              <c:showCatName val="0"/>
              <c:showSerName val="0"/>
              <c:showPercent val="0"/>
              <c:showBubbleSize val="0"/>
            </c:dLbl>
            <c:dLbl>
              <c:idx val="7"/>
              <c:tx>
                <c:rich>
                  <a:bodyPr/>
                  <a:lstStyle/>
                  <a:p>
                    <a:endParaRPr lang="en-US" sz="1100" dirty="0"/>
                  </a:p>
                </c:rich>
              </c:tx>
              <c:dLblPos val="bestFit"/>
              <c:showLegendKey val="0"/>
              <c:showVal val="1"/>
              <c:showCatName val="0"/>
              <c:showSerName val="0"/>
              <c:showPercent val="0"/>
              <c:showBubbleSize val="0"/>
            </c:dLbl>
            <c:dLbl>
              <c:idx val="8"/>
              <c:tx>
                <c:rich>
                  <a:bodyPr/>
                  <a:lstStyle/>
                  <a:p>
                    <a:r>
                      <a:rPr lang="ru-RU" sz="1400" b="0" i="0" u="none" strike="noStrike" baseline="0" dirty="0" smtClean="0"/>
                      <a:t>Штрафы, санкции, возмещение </a:t>
                    </a:r>
                  </a:p>
                  <a:p>
                    <a:r>
                      <a:rPr lang="ru-RU" sz="1400" b="0" i="0" u="none" strike="noStrike" baseline="0" dirty="0" smtClean="0"/>
                      <a:t>ущерба </a:t>
                    </a:r>
                    <a:endParaRPr lang="en-US" sz="1100" dirty="0"/>
                  </a:p>
                </c:rich>
              </c:tx>
              <c:dLblPos val="bestFit"/>
              <c:showLegendKey val="0"/>
              <c:showVal val="1"/>
              <c:showCatName val="0"/>
              <c:showSerName val="0"/>
              <c:showPercent val="0"/>
              <c:showBubbleSize val="0"/>
            </c:dLbl>
            <c:dLbl>
              <c:idx val="9"/>
              <c:tx>
                <c:rich>
                  <a:bodyPr/>
                  <a:lstStyle/>
                  <a:p>
                    <a:r>
                      <a:rPr lang="ru-RU" sz="1400" b="0" i="0" u="none" strike="noStrike" baseline="0" smtClean="0"/>
                      <a:t>Прочие неналоговые доходы </a:t>
                    </a:r>
                    <a:endParaRPr lang="en-US" sz="1100"/>
                  </a:p>
                </c:rich>
              </c:tx>
              <c:dLblPos val="bestFit"/>
              <c:showLegendKey val="0"/>
              <c:showVal val="1"/>
              <c:showCatName val="0"/>
              <c:showSerName val="0"/>
              <c:showPercent val="0"/>
              <c:showBubbleSize val="0"/>
            </c:dLbl>
            <c:txPr>
              <a:bodyPr/>
              <a:lstStyle/>
              <a:p>
                <a:pPr>
                  <a:defRPr sz="1400"/>
                </a:pPr>
                <a:endParaRPr lang="ru-RU"/>
              </a:p>
            </c:txPr>
            <c:dLblPos val="bestFit"/>
            <c:showLegendKey val="0"/>
            <c:showVal val="1"/>
            <c:showCatName val="0"/>
            <c:showSerName val="0"/>
            <c:showPercent val="0"/>
            <c:showBubbleSize val="0"/>
            <c:showLeaderLines val="0"/>
          </c:dLbls>
          <c:cat>
            <c:strRef>
              <c:f>Лист1!$A$2:$A$8</c:f>
              <c:strCache>
                <c:ptCount val="7"/>
                <c:pt idx="0">
                  <c:v>Налог на доходы с физических лиц</c:v>
                </c:pt>
                <c:pt idx="1">
                  <c:v>доходы, поступающие в порядке возмещения расходов</c:v>
                </c:pt>
                <c:pt idx="2">
                  <c:v>Единый сельскохозяйственный налог</c:v>
                </c:pt>
                <c:pt idx="3">
                  <c:v>Налог на имущество физических лиц</c:v>
                </c:pt>
                <c:pt idx="4">
                  <c:v>Земельный налог</c:v>
                </c:pt>
                <c:pt idx="5">
                  <c:v>Доходы от использования имущества</c:v>
                </c:pt>
                <c:pt idx="6">
                  <c:v>Штрафы, санкции, возмещение  ущерба</c:v>
                </c:pt>
              </c:strCache>
            </c:strRef>
          </c:cat>
          <c:val>
            <c:numRef>
              <c:f>Лист1!$B$2:$B$8</c:f>
              <c:numCache>
                <c:formatCode>General</c:formatCode>
                <c:ptCount val="7"/>
                <c:pt idx="0">
                  <c:v>5039.3999999999996</c:v>
                </c:pt>
                <c:pt idx="1">
                  <c:v>34.200000000000003</c:v>
                </c:pt>
                <c:pt idx="2">
                  <c:v>129.6</c:v>
                </c:pt>
                <c:pt idx="3">
                  <c:v>1593.7</c:v>
                </c:pt>
                <c:pt idx="4">
                  <c:v>1613.6</c:v>
                </c:pt>
                <c:pt idx="5">
                  <c:v>149.30000000000001</c:v>
                </c:pt>
                <c:pt idx="6">
                  <c:v>20.8</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4852923880383828"/>
          <c:y val="5.7970100758450702E-2"/>
          <c:w val="0.32760300078881432"/>
          <c:h val="0.90159023410745043"/>
        </c:manualLayout>
      </c:layout>
      <c:overlay val="0"/>
      <c:txPr>
        <a:bodyPr/>
        <a:lstStyle/>
        <a:p>
          <a:pPr>
            <a:defRPr sz="16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6.8413045591523308E-2"/>
          <c:y val="4.4713540763351732E-2"/>
          <c:w val="0.91461164576650145"/>
          <c:h val="0.74781435360227921"/>
        </c:manualLayout>
      </c:layout>
      <c:bar3DChart>
        <c:barDir val="col"/>
        <c:grouping val="clustered"/>
        <c:varyColors val="0"/>
        <c:ser>
          <c:idx val="0"/>
          <c:order val="0"/>
          <c:tx>
            <c:strRef>
              <c:f>Лист1!$B$1</c:f>
              <c:strCache>
                <c:ptCount val="1"/>
                <c:pt idx="0">
                  <c:v>Безвозмездные поступления</c:v>
                </c:pt>
              </c:strCache>
            </c:strRef>
          </c:tx>
          <c:spPr>
            <a:solidFill>
              <a:srgbClr val="92D050"/>
            </a:solidFill>
          </c:spPr>
          <c:invertIfNegative val="0"/>
          <c:dLbls>
            <c:dLbl>
              <c:idx val="0"/>
              <c:layout>
                <c:manualLayout>
                  <c:x val="2.5195365197517777E-2"/>
                  <c:y val="-4.1116005873715132E-2"/>
                </c:manualLayout>
              </c:layout>
              <c:tx>
                <c:rich>
                  <a:bodyPr/>
                  <a:lstStyle/>
                  <a:p>
                    <a:r>
                      <a:rPr lang="ru-RU" dirty="0" smtClean="0"/>
                      <a:t>2018 </a:t>
                    </a:r>
                    <a:r>
                      <a:rPr lang="ru-RU" dirty="0" smtClean="0"/>
                      <a:t>г</a:t>
                    </a:r>
                    <a:r>
                      <a:rPr lang="ru-RU" dirty="0" smtClean="0"/>
                      <a:t>.-11552,3</a:t>
                    </a:r>
                    <a:endParaRPr lang="en-US" dirty="0"/>
                  </a:p>
                </c:rich>
              </c:tx>
              <c:showLegendKey val="0"/>
              <c:showVal val="1"/>
              <c:showCatName val="0"/>
              <c:showSerName val="0"/>
              <c:showPercent val="0"/>
              <c:showBubbleSize val="0"/>
            </c:dLbl>
            <c:dLbl>
              <c:idx val="1"/>
              <c:layout>
                <c:manualLayout>
                  <c:x val="3.4643968130525296E-2"/>
                  <c:y val="-4.1116005873715132E-2"/>
                </c:manualLayout>
              </c:layout>
              <c:tx>
                <c:rich>
                  <a:bodyPr/>
                  <a:lstStyle/>
                  <a:p>
                    <a:r>
                      <a:rPr lang="ru-RU" dirty="0" smtClean="0"/>
                      <a:t>2019г.-9819,1</a:t>
                    </a:r>
                    <a:endParaRPr lang="en-US" dirty="0"/>
                  </a:p>
                </c:rich>
              </c:tx>
              <c:showLegendKey val="0"/>
              <c:showVal val="1"/>
              <c:showCatName val="0"/>
              <c:showSerName val="0"/>
              <c:showPercent val="0"/>
              <c:showBubbleSize val="0"/>
            </c:dLbl>
            <c:dLbl>
              <c:idx val="2"/>
              <c:layout>
                <c:manualLayout>
                  <c:x val="2.3620887361721712E-2"/>
                  <c:y val="-3.8179148311306955E-2"/>
                </c:manualLayout>
              </c:layout>
              <c:tx>
                <c:rich>
                  <a:bodyPr/>
                  <a:lstStyle/>
                  <a:p>
                    <a:r>
                      <a:rPr lang="ru-RU" dirty="0" smtClean="0"/>
                      <a:t>2020г.-4873,7</a:t>
                    </a:r>
                    <a:endParaRPr lang="en-US" dirty="0"/>
                  </a:p>
                </c:rich>
              </c:tx>
              <c:showLegendKey val="0"/>
              <c:showVal val="1"/>
              <c:showCatName val="0"/>
              <c:showSerName val="0"/>
              <c:showPercent val="0"/>
              <c:showBubbleSize val="0"/>
            </c:dLbl>
            <c:dLbl>
              <c:idx val="3"/>
              <c:layout>
                <c:manualLayout>
                  <c:x val="2.3620887361721712E-2"/>
                  <c:y val="-2.3494860499265805E-2"/>
                </c:manualLayout>
              </c:layout>
              <c:tx>
                <c:rich>
                  <a:bodyPr/>
                  <a:lstStyle/>
                  <a:p>
                    <a:r>
                      <a:rPr lang="ru-RU" dirty="0" smtClean="0"/>
                      <a:t>2021г.-3317,3</a:t>
                    </a:r>
                    <a:endParaRPr lang="ru-RU" dirty="0" smtClean="0"/>
                  </a:p>
                  <a:p>
                    <a:endParaRPr lang="en-US" dirty="0"/>
                  </a:p>
                </c:rich>
              </c:tx>
              <c:showLegendKey val="0"/>
              <c:showVal val="1"/>
              <c:showCatName val="0"/>
              <c:showSerName val="0"/>
              <c:showPercent val="0"/>
              <c:showBubbleSize val="0"/>
            </c:dLbl>
            <c:numFmt formatCode="#,##0.0" sourceLinked="0"/>
            <c:txPr>
              <a:bodyPr/>
              <a:lstStyle/>
              <a:p>
                <a:pPr>
                  <a:defRPr sz="2000" b="1">
                    <a:latin typeface="+mj-lt"/>
                  </a:defRPr>
                </a:pPr>
                <a:endParaRPr lang="ru-RU"/>
              </a:p>
            </c:txPr>
            <c:showLegendKey val="0"/>
            <c:showVal val="1"/>
            <c:showCatName val="0"/>
            <c:showSerName val="0"/>
            <c:showPercent val="0"/>
            <c:showBubbleSize val="0"/>
            <c:showLeaderLines val="0"/>
          </c:dLbls>
          <c:cat>
            <c:strRef>
              <c:f>Лист1!$A$2:$A$5</c:f>
              <c:strCache>
                <c:ptCount val="4"/>
                <c:pt idx="0">
                  <c:v>2018 год</c:v>
                </c:pt>
                <c:pt idx="1">
                  <c:v>2019 год</c:v>
                </c:pt>
                <c:pt idx="2">
                  <c:v>2020 год</c:v>
                </c:pt>
                <c:pt idx="3">
                  <c:v>2021 год</c:v>
                </c:pt>
              </c:strCache>
            </c:strRef>
          </c:cat>
          <c:val>
            <c:numRef>
              <c:f>Лист1!$B$2:$B$5</c:f>
              <c:numCache>
                <c:formatCode>General</c:formatCode>
                <c:ptCount val="4"/>
                <c:pt idx="0">
                  <c:v>11552.3</c:v>
                </c:pt>
                <c:pt idx="1">
                  <c:v>9819.1</c:v>
                </c:pt>
                <c:pt idx="2">
                  <c:v>4873.7</c:v>
                </c:pt>
                <c:pt idx="3">
                  <c:v>3317.3</c:v>
                </c:pt>
              </c:numCache>
            </c:numRef>
          </c:val>
        </c:ser>
        <c:dLbls>
          <c:showLegendKey val="0"/>
          <c:showVal val="0"/>
          <c:showCatName val="0"/>
          <c:showSerName val="0"/>
          <c:showPercent val="0"/>
          <c:showBubbleSize val="0"/>
        </c:dLbls>
        <c:gapWidth val="155"/>
        <c:gapDepth val="201"/>
        <c:shape val="box"/>
        <c:axId val="51863552"/>
        <c:axId val="51865088"/>
        <c:axId val="0"/>
      </c:bar3DChart>
      <c:catAx>
        <c:axId val="51863552"/>
        <c:scaling>
          <c:orientation val="minMax"/>
        </c:scaling>
        <c:delete val="1"/>
        <c:axPos val="b"/>
        <c:majorTickMark val="out"/>
        <c:minorTickMark val="none"/>
        <c:tickLblPos val="nextTo"/>
        <c:crossAx val="51865088"/>
        <c:crosses val="autoZero"/>
        <c:auto val="1"/>
        <c:lblAlgn val="ctr"/>
        <c:lblOffset val="100"/>
        <c:noMultiLvlLbl val="0"/>
      </c:catAx>
      <c:valAx>
        <c:axId val="51865088"/>
        <c:scaling>
          <c:orientation val="minMax"/>
          <c:max val="25000"/>
        </c:scaling>
        <c:delete val="0"/>
        <c:axPos val="l"/>
        <c:majorGridlines/>
        <c:numFmt formatCode="General" sourceLinked="1"/>
        <c:majorTickMark val="out"/>
        <c:minorTickMark val="none"/>
        <c:tickLblPos val="nextTo"/>
        <c:txPr>
          <a:bodyPr/>
          <a:lstStyle/>
          <a:p>
            <a:pPr>
              <a:defRPr>
                <a:latin typeface="+mj-lt"/>
              </a:defRPr>
            </a:pPr>
            <a:endParaRPr lang="ru-RU"/>
          </a:p>
        </c:txPr>
        <c:crossAx val="51863552"/>
        <c:crosses val="autoZero"/>
        <c:crossBetween val="between"/>
        <c:majorUnit val="5000"/>
        <c:minorUnit val="1000"/>
      </c:valAx>
    </c:plotArea>
    <c:legend>
      <c:legendPos val="b"/>
      <c:layout>
        <c:manualLayout>
          <c:xMode val="edge"/>
          <c:yMode val="edge"/>
          <c:x val="5.3149476447061444E-2"/>
          <c:y val="0.822209580630615"/>
          <c:w val="0.45988268168616192"/>
          <c:h val="7.500040468509718E-2"/>
        </c:manualLayout>
      </c:layout>
      <c:overlay val="0"/>
      <c:txPr>
        <a:bodyPr/>
        <a:lstStyle/>
        <a:p>
          <a:pPr>
            <a:defRPr sz="1700">
              <a:latin typeface="+mj-lt"/>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t>Удельный вес, </a:t>
            </a:r>
            <a:r>
              <a:rPr lang="ru-RU" dirty="0"/>
              <a:t>%</a:t>
            </a:r>
          </a:p>
        </c:rich>
      </c:tx>
      <c:layout>
        <c:manualLayout>
          <c:xMode val="edge"/>
          <c:yMode val="edge"/>
          <c:x val="0.4473611111111111"/>
          <c:y val="8.3333333333333367E-3"/>
        </c:manualLayout>
      </c:layout>
      <c:overlay val="0"/>
    </c:title>
    <c:autoTitleDeleted val="0"/>
    <c:plotArea>
      <c:layout/>
      <c:pieChart>
        <c:varyColors val="1"/>
        <c:ser>
          <c:idx val="0"/>
          <c:order val="0"/>
          <c:tx>
            <c:strRef>
              <c:f>Лист1!$B$1</c:f>
              <c:strCache>
                <c:ptCount val="1"/>
                <c:pt idx="0">
                  <c:v>Расходы, %.</c:v>
                </c:pt>
              </c:strCache>
            </c:strRef>
          </c:tx>
          <c:dPt>
            <c:idx val="0"/>
            <c:bubble3D val="0"/>
            <c:spPr>
              <a:solidFill>
                <a:srgbClr val="FF00FF"/>
              </a:solidFill>
            </c:spPr>
          </c:dPt>
          <c:dPt>
            <c:idx val="1"/>
            <c:bubble3D val="0"/>
            <c:spPr>
              <a:solidFill>
                <a:srgbClr val="FFFF00"/>
              </a:solidFill>
            </c:spPr>
          </c:dPt>
          <c:dPt>
            <c:idx val="3"/>
            <c:bubble3D val="0"/>
            <c:spPr>
              <a:solidFill>
                <a:srgbClr val="FF9900"/>
              </a:solidFill>
            </c:spPr>
          </c:dPt>
          <c:dPt>
            <c:idx val="4"/>
            <c:bubble3D val="0"/>
            <c:spPr>
              <a:solidFill>
                <a:srgbClr val="00FF00"/>
              </a:solidFill>
            </c:spPr>
          </c:dPt>
          <c:dPt>
            <c:idx val="8"/>
            <c:bubble3D val="0"/>
            <c:spPr>
              <a:solidFill>
                <a:srgbClr val="6666FF"/>
              </a:solidFill>
              <a:ln>
                <a:solidFill>
                  <a:schemeClr val="tx2"/>
                </a:solidFill>
              </a:ln>
            </c:spPr>
          </c:dPt>
          <c:dPt>
            <c:idx val="9"/>
            <c:bubble3D val="0"/>
            <c:spPr>
              <a:solidFill>
                <a:srgbClr val="CC99FF"/>
              </a:solidFill>
            </c:spPr>
          </c:dPt>
          <c:dLbls>
            <c:dLbl>
              <c:idx val="0"/>
              <c:layout>
                <c:manualLayout>
                  <c:x val="8.8320392242636658E-2"/>
                  <c:y val="-2.0649606299212599E-3"/>
                </c:manualLayout>
              </c:layout>
              <c:showLegendKey val="0"/>
              <c:showVal val="1"/>
              <c:showCatName val="0"/>
              <c:showSerName val="0"/>
              <c:showPercent val="0"/>
              <c:showBubbleSize val="0"/>
            </c:dLbl>
            <c:dLbl>
              <c:idx val="2"/>
              <c:layout>
                <c:manualLayout>
                  <c:x val="4.118869689899881E-2"/>
                  <c:y val="-6.7926946631671037E-2"/>
                </c:manualLayout>
              </c:layout>
              <c:showLegendKey val="0"/>
              <c:showVal val="1"/>
              <c:showCatName val="0"/>
              <c:showSerName val="0"/>
              <c:showPercent val="0"/>
              <c:showBubbleSize val="0"/>
            </c:dLbl>
            <c:dLbl>
              <c:idx val="3"/>
              <c:layout>
                <c:manualLayout>
                  <c:x val="2.605510243921022E-2"/>
                  <c:y val="2.0545460888587531E-2"/>
                </c:manualLayout>
              </c:layout>
              <c:showLegendKey val="0"/>
              <c:showVal val="1"/>
              <c:showCatName val="0"/>
              <c:showSerName val="0"/>
              <c:showPercent val="0"/>
              <c:showBubbleSize val="0"/>
            </c:dLbl>
            <c:dLbl>
              <c:idx val="6"/>
              <c:layout>
                <c:manualLayout>
                  <c:x val="-0.11624337756391573"/>
                  <c:y val="7.114916885389326E-2"/>
                </c:manualLayout>
              </c:layout>
              <c:showLegendKey val="0"/>
              <c:showVal val="1"/>
              <c:showCatName val="0"/>
              <c:showSerName val="0"/>
              <c:showPercent val="0"/>
              <c:showBubbleSize val="0"/>
            </c:dLbl>
            <c:dLbl>
              <c:idx val="7"/>
              <c:layout>
                <c:manualLayout>
                  <c:x val="-9.4537826868863861E-2"/>
                  <c:y val="-2.1932852143482066E-2"/>
                </c:manualLayout>
              </c:layout>
              <c:showLegendKey val="0"/>
              <c:showVal val="1"/>
              <c:showCatName val="0"/>
              <c:showSerName val="0"/>
              <c:showPercent val="0"/>
              <c:showBubbleSize val="0"/>
            </c:dLbl>
            <c:dLbl>
              <c:idx val="8"/>
              <c:layout>
                <c:manualLayout>
                  <c:x val="-5.0561509672402055E-2"/>
                  <c:y val="-8.0846456692913446E-2"/>
                </c:manualLayout>
              </c:layout>
              <c:showLegendKey val="0"/>
              <c:showVal val="1"/>
              <c:showCatName val="0"/>
              <c:showSerName val="0"/>
              <c:showPercent val="0"/>
              <c:showBubbleSize val="0"/>
            </c:dLbl>
            <c:dLbl>
              <c:idx val="11"/>
              <c:layout>
                <c:manualLayout>
                  <c:x val="-0.10931776757072033"/>
                  <c:y val="-1.3023403324584433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Лист1!$A$2:$A$12</c:f>
              <c:strCache>
                <c:ptCount val="11"/>
                <c:pt idx="0">
                  <c:v>0104</c:v>
                </c:pt>
                <c:pt idx="1">
                  <c:v>0111</c:v>
                </c:pt>
                <c:pt idx="2">
                  <c:v>0113</c:v>
                </c:pt>
                <c:pt idx="3">
                  <c:v>0203</c:v>
                </c:pt>
                <c:pt idx="4">
                  <c:v>0314</c:v>
                </c:pt>
                <c:pt idx="5">
                  <c:v>0409</c:v>
                </c:pt>
                <c:pt idx="6">
                  <c:v>0502</c:v>
                </c:pt>
                <c:pt idx="7">
                  <c:v>0503</c:v>
                </c:pt>
                <c:pt idx="8">
                  <c:v>0705</c:v>
                </c:pt>
                <c:pt idx="9">
                  <c:v>0801</c:v>
                </c:pt>
                <c:pt idx="10">
                  <c:v>1001</c:v>
                </c:pt>
              </c:strCache>
            </c:strRef>
          </c:cat>
          <c:val>
            <c:numRef>
              <c:f>Лист1!$B$2:$B$12</c:f>
              <c:numCache>
                <c:formatCode>0.0%</c:formatCode>
                <c:ptCount val="11"/>
                <c:pt idx="0">
                  <c:v>0.32600000000000001</c:v>
                </c:pt>
                <c:pt idx="1">
                  <c:v>2E-3</c:v>
                </c:pt>
                <c:pt idx="2">
                  <c:v>1.4E-2</c:v>
                </c:pt>
                <c:pt idx="3">
                  <c:v>0.01</c:v>
                </c:pt>
                <c:pt idx="4">
                  <c:v>8.9999999999999993E-3</c:v>
                </c:pt>
                <c:pt idx="5">
                  <c:v>0.16</c:v>
                </c:pt>
                <c:pt idx="6">
                  <c:v>2E-3</c:v>
                </c:pt>
                <c:pt idx="7">
                  <c:v>0.39200000000000002</c:v>
                </c:pt>
                <c:pt idx="8">
                  <c:v>1E-3</c:v>
                </c:pt>
                <c:pt idx="9">
                  <c:v>0.08</c:v>
                </c:pt>
                <c:pt idx="10">
                  <c:v>3.0000000000000001E-3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82424990278992905"/>
          <c:y val="3.7553368328958892E-2"/>
          <c:w val="0.16649083795081171"/>
          <c:h val="0.93135170603674544"/>
        </c:manualLayout>
      </c:layout>
      <c:overlay val="0"/>
    </c:legend>
    <c:plotVisOnly val="1"/>
    <c:dispBlanksAs val="zero"/>
    <c:showDLblsOverMax val="0"/>
  </c:chart>
  <c:txPr>
    <a:bodyPr/>
    <a:lstStyle/>
    <a:p>
      <a:pPr>
        <a:defRPr sz="1800"/>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EE4AA-C05D-4817-B3FA-E16DDC68F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0F28430-73A4-45B1-A5E2-B2781C6C6FD2}">
      <dgm:prSet phldrT="[Текст]" custT="1"/>
      <dgm:spPr/>
      <dgm:t>
        <a:bodyPr/>
        <a:lstStyle/>
        <a:p>
          <a:r>
            <a:rPr lang="ru-RU" sz="1400" b="1" dirty="0" smtClean="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endParaRPr lang="ru-RU" sz="1400" dirty="0"/>
        </a:p>
      </dgm:t>
    </dgm:pt>
    <dgm:pt modelId="{AEB9C4D6-0A5B-4F59-B952-EE3AF521FEB2}" type="parTrans" cxnId="{B610491F-5C3F-4064-80EB-1342A8C48D3A}">
      <dgm:prSet/>
      <dgm:spPr/>
      <dgm:t>
        <a:bodyPr/>
        <a:lstStyle/>
        <a:p>
          <a:endParaRPr lang="ru-RU"/>
        </a:p>
      </dgm:t>
    </dgm:pt>
    <dgm:pt modelId="{DB338904-3A51-4EAE-8D77-8D651D3C14A3}" type="sibTrans" cxnId="{B610491F-5C3F-4064-80EB-1342A8C48D3A}">
      <dgm:prSet/>
      <dgm:spPr/>
      <dgm:t>
        <a:bodyPr/>
        <a:lstStyle/>
        <a:p>
          <a:endParaRPr lang="ru-RU"/>
        </a:p>
      </dgm:t>
    </dgm:pt>
    <dgm:pt modelId="{2AE8D999-A175-4F1E-9DEB-25189BFF394F}">
      <dgm:prSet phldrT="[Текст]" custT="1"/>
      <dgm:spPr/>
      <dgm:t>
        <a:bodyPr/>
        <a:lstStyle/>
        <a:p>
          <a:r>
            <a:rPr lang="ru-RU" sz="1400" b="1" dirty="0" smtClean="0"/>
            <a:t>повышение эффективности бюджетной политики, в том числе за счет роста эффективности бюджетных расходов, обеспечения адресности социальной помощи, проведения структурных реформ в социальной сфере</a:t>
          </a:r>
          <a:endParaRPr lang="ru-RU" sz="1400" b="1" dirty="0"/>
        </a:p>
      </dgm:t>
    </dgm:pt>
    <dgm:pt modelId="{5A8FE34F-EE3F-4083-8FF4-0FF81E1C8A4B}" type="parTrans" cxnId="{C42CFBF0-F814-4D72-856A-05AF4961309B}">
      <dgm:prSet/>
      <dgm:spPr/>
      <dgm:t>
        <a:bodyPr/>
        <a:lstStyle/>
        <a:p>
          <a:endParaRPr lang="ru-RU"/>
        </a:p>
      </dgm:t>
    </dgm:pt>
    <dgm:pt modelId="{0A142342-DE99-4557-BF61-C6181317F2B4}" type="sibTrans" cxnId="{C42CFBF0-F814-4D72-856A-05AF4961309B}">
      <dgm:prSet/>
      <dgm:spPr/>
      <dgm:t>
        <a:bodyPr/>
        <a:lstStyle/>
        <a:p>
          <a:endParaRPr lang="ru-RU"/>
        </a:p>
      </dgm:t>
    </dgm:pt>
    <dgm:pt modelId="{03C10B46-37AE-4E6E-95CB-CD5BE1FC02FA}">
      <dgm:prSet phldrT="[Текст]" custT="1"/>
      <dgm:spPr/>
      <dgm:t>
        <a:bodyPr/>
        <a:lstStyle/>
        <a:p>
          <a:r>
            <a:rPr lang="en-US" sz="1400" b="1" dirty="0" smtClean="0"/>
            <a:t>c</a:t>
          </a:r>
          <a:r>
            <a:rPr lang="ru-RU" sz="1400" b="1" dirty="0" err="1" smtClean="0"/>
            <a:t>оответствие</a:t>
          </a:r>
          <a:r>
            <a:rPr lang="ru-RU" sz="1400" b="1" dirty="0" smtClean="0"/>
            <a:t> финансовых возможностей Казанского сельского поселения  ключевым направлениям развития</a:t>
          </a:r>
          <a:endParaRPr lang="ru-RU" sz="1400" b="1" dirty="0"/>
        </a:p>
      </dgm:t>
    </dgm:pt>
    <dgm:pt modelId="{232B3A79-5417-4352-AF3E-59BE83AD2E0D}" type="parTrans" cxnId="{B49949D4-9B58-4DDF-8059-851E4AF14173}">
      <dgm:prSet/>
      <dgm:spPr/>
      <dgm:t>
        <a:bodyPr/>
        <a:lstStyle/>
        <a:p>
          <a:endParaRPr lang="ru-RU"/>
        </a:p>
      </dgm:t>
    </dgm:pt>
    <dgm:pt modelId="{CEFF3FEF-1D59-40D6-841F-7E20B95B67D3}" type="sibTrans" cxnId="{B49949D4-9B58-4DDF-8059-851E4AF14173}">
      <dgm:prSet/>
      <dgm:spPr/>
      <dgm:t>
        <a:bodyPr/>
        <a:lstStyle/>
        <a:p>
          <a:endParaRPr lang="ru-RU"/>
        </a:p>
      </dgm:t>
    </dgm:pt>
    <dgm:pt modelId="{EF6196DC-A150-4DD6-8CAF-BBAC8BEBD117}">
      <dgm:prSet phldrT="[Текст]" custT="1"/>
      <dgm:spPr/>
      <dgm:t>
        <a:bodyPr/>
        <a:lstStyle/>
        <a:p>
          <a:r>
            <a:rPr lang="ru-RU" sz="1400" b="1" dirty="0" smtClean="0"/>
            <a:t>повышение роли бюджетной политики для поддержки экономического роста</a:t>
          </a:r>
          <a:endParaRPr lang="ru-RU" sz="1400" b="1" dirty="0"/>
        </a:p>
      </dgm:t>
    </dgm:pt>
    <dgm:pt modelId="{7C16D14D-5166-4FD5-BB9C-F41E9ACDF9E4}" type="parTrans" cxnId="{5FAF88C4-AEC8-472A-AE64-14758C0DFB77}">
      <dgm:prSet/>
      <dgm:spPr/>
      <dgm:t>
        <a:bodyPr/>
        <a:lstStyle/>
        <a:p>
          <a:endParaRPr lang="ru-RU"/>
        </a:p>
      </dgm:t>
    </dgm:pt>
    <dgm:pt modelId="{EE9829EC-B9C0-4761-8135-3E6756EC391D}" type="sibTrans" cxnId="{5FAF88C4-AEC8-472A-AE64-14758C0DFB77}">
      <dgm:prSet/>
      <dgm:spPr/>
      <dgm:t>
        <a:bodyPr/>
        <a:lstStyle/>
        <a:p>
          <a:endParaRPr lang="ru-RU"/>
        </a:p>
      </dgm:t>
    </dgm:pt>
    <dgm:pt modelId="{FA8A761B-93CA-4E19-AE33-00DD2A271981}">
      <dgm:prSet phldrT="[Текст]" custT="1"/>
      <dgm:spPr/>
      <dgm:t>
        <a:bodyPr/>
        <a:lstStyle/>
        <a:p>
          <a:r>
            <a:rPr lang="ru-RU" sz="1400" b="1" dirty="0" smtClean="0"/>
            <a:t>повышение прозрачности и открытости бюджетного процесса</a:t>
          </a:r>
          <a:endParaRPr lang="ru-RU" sz="1400" b="1" dirty="0"/>
        </a:p>
      </dgm:t>
    </dgm:pt>
    <dgm:pt modelId="{B6891766-8A27-4F29-AFC3-2D4FF83F9C9F}" type="parTrans" cxnId="{D79A6F3A-F95A-4D20-98FD-7F5CD7508E01}">
      <dgm:prSet/>
      <dgm:spPr/>
      <dgm:t>
        <a:bodyPr/>
        <a:lstStyle/>
        <a:p>
          <a:endParaRPr lang="ru-RU"/>
        </a:p>
      </dgm:t>
    </dgm:pt>
    <dgm:pt modelId="{1BCBCCF3-E3E0-498B-8F92-F0867C843242}" type="sibTrans" cxnId="{D79A6F3A-F95A-4D20-98FD-7F5CD7508E01}">
      <dgm:prSet/>
      <dgm:spPr/>
      <dgm:t>
        <a:bodyPr/>
        <a:lstStyle/>
        <a:p>
          <a:endParaRPr lang="ru-RU"/>
        </a:p>
      </dgm:t>
    </dgm:pt>
    <dgm:pt modelId="{95EC139F-264E-4DB6-9F36-A28B71AAC25D}" type="pres">
      <dgm:prSet presAssocID="{937EE4AA-C05D-4817-B3FA-E16DDC68FF82}" presName="linear" presStyleCnt="0">
        <dgm:presLayoutVars>
          <dgm:dir/>
          <dgm:animLvl val="lvl"/>
          <dgm:resizeHandles val="exact"/>
        </dgm:presLayoutVars>
      </dgm:prSet>
      <dgm:spPr/>
      <dgm:t>
        <a:bodyPr/>
        <a:lstStyle/>
        <a:p>
          <a:endParaRPr lang="ru-RU"/>
        </a:p>
      </dgm:t>
    </dgm:pt>
    <dgm:pt modelId="{4FA7F70E-5DBA-4B04-83E5-7149E2A7F18B}" type="pres">
      <dgm:prSet presAssocID="{C0F28430-73A4-45B1-A5E2-B2781C6C6FD2}" presName="parentLin" presStyleCnt="0"/>
      <dgm:spPr/>
    </dgm:pt>
    <dgm:pt modelId="{859CE021-ABF6-40A2-9239-D78F43D1E8FE}" type="pres">
      <dgm:prSet presAssocID="{C0F28430-73A4-45B1-A5E2-B2781C6C6FD2}" presName="parentLeftMargin" presStyleLbl="node1" presStyleIdx="0" presStyleCnt="5"/>
      <dgm:spPr/>
      <dgm:t>
        <a:bodyPr/>
        <a:lstStyle/>
        <a:p>
          <a:endParaRPr lang="ru-RU"/>
        </a:p>
      </dgm:t>
    </dgm:pt>
    <dgm:pt modelId="{74479792-7FF6-4864-B48F-D938C903E266}" type="pres">
      <dgm:prSet presAssocID="{C0F28430-73A4-45B1-A5E2-B2781C6C6FD2}" presName="parentText" presStyleLbl="node1" presStyleIdx="0" presStyleCnt="5" custScaleX="133821" custScaleY="143055" custLinFactNeighborX="8806" custLinFactNeighborY="57971">
        <dgm:presLayoutVars>
          <dgm:chMax val="0"/>
          <dgm:bulletEnabled val="1"/>
        </dgm:presLayoutVars>
      </dgm:prSet>
      <dgm:spPr/>
      <dgm:t>
        <a:bodyPr/>
        <a:lstStyle/>
        <a:p>
          <a:endParaRPr lang="ru-RU"/>
        </a:p>
      </dgm:t>
    </dgm:pt>
    <dgm:pt modelId="{4D188A46-EE99-4D0A-BB3E-CF11B10FAB0C}" type="pres">
      <dgm:prSet presAssocID="{C0F28430-73A4-45B1-A5E2-B2781C6C6FD2}" presName="negativeSpace" presStyleCnt="0"/>
      <dgm:spPr/>
    </dgm:pt>
    <dgm:pt modelId="{0F93BCA9-4BF1-4473-B631-3C8382CFC7B8}" type="pres">
      <dgm:prSet presAssocID="{C0F28430-73A4-45B1-A5E2-B2781C6C6FD2}" presName="childText" presStyleLbl="conFgAcc1" presStyleIdx="0" presStyleCnt="5">
        <dgm:presLayoutVars>
          <dgm:bulletEnabled val="1"/>
        </dgm:presLayoutVars>
      </dgm:prSet>
      <dgm:spPr/>
    </dgm:pt>
    <dgm:pt modelId="{37AEEBA1-319E-43D5-8EA7-4AF484E272C0}" type="pres">
      <dgm:prSet presAssocID="{DB338904-3A51-4EAE-8D77-8D651D3C14A3}" presName="spaceBetweenRectangles" presStyleCnt="0"/>
      <dgm:spPr/>
    </dgm:pt>
    <dgm:pt modelId="{BAE5627A-C358-4AF6-B19C-67C21519447F}" type="pres">
      <dgm:prSet presAssocID="{2AE8D999-A175-4F1E-9DEB-25189BFF394F}" presName="parentLin" presStyleCnt="0"/>
      <dgm:spPr/>
    </dgm:pt>
    <dgm:pt modelId="{1077C874-5923-42BF-8499-70B0E5993D02}" type="pres">
      <dgm:prSet presAssocID="{2AE8D999-A175-4F1E-9DEB-25189BFF394F}" presName="parentLeftMargin" presStyleLbl="node1" presStyleIdx="0" presStyleCnt="5"/>
      <dgm:spPr/>
      <dgm:t>
        <a:bodyPr/>
        <a:lstStyle/>
        <a:p>
          <a:endParaRPr lang="ru-RU"/>
        </a:p>
      </dgm:t>
    </dgm:pt>
    <dgm:pt modelId="{10B8DDA6-788D-4E3F-AFA6-52F60ACBA801}" type="pres">
      <dgm:prSet presAssocID="{2AE8D999-A175-4F1E-9DEB-25189BFF394F}" presName="parentText" presStyleLbl="node1" presStyleIdx="1" presStyleCnt="5" custScaleX="134111" custScaleY="145133" custLinFactNeighborX="-8009" custLinFactNeighborY="49479">
        <dgm:presLayoutVars>
          <dgm:chMax val="0"/>
          <dgm:bulletEnabled val="1"/>
        </dgm:presLayoutVars>
      </dgm:prSet>
      <dgm:spPr/>
      <dgm:t>
        <a:bodyPr/>
        <a:lstStyle/>
        <a:p>
          <a:endParaRPr lang="ru-RU"/>
        </a:p>
      </dgm:t>
    </dgm:pt>
    <dgm:pt modelId="{7878A95E-7BCF-4774-B91C-542C0F4AEE72}" type="pres">
      <dgm:prSet presAssocID="{2AE8D999-A175-4F1E-9DEB-25189BFF394F}" presName="negativeSpace" presStyleCnt="0"/>
      <dgm:spPr/>
    </dgm:pt>
    <dgm:pt modelId="{9EF67DCD-ED42-4C3B-B1F3-7F6D8AF1DDD8}" type="pres">
      <dgm:prSet presAssocID="{2AE8D999-A175-4F1E-9DEB-25189BFF394F}" presName="childText" presStyleLbl="conFgAcc1" presStyleIdx="1" presStyleCnt="5">
        <dgm:presLayoutVars>
          <dgm:bulletEnabled val="1"/>
        </dgm:presLayoutVars>
      </dgm:prSet>
      <dgm:spPr/>
    </dgm:pt>
    <dgm:pt modelId="{2E36CBC5-33D6-4B8B-B168-BB852E93C3D5}" type="pres">
      <dgm:prSet presAssocID="{0A142342-DE99-4557-BF61-C6181317F2B4}" presName="spaceBetweenRectangles" presStyleCnt="0"/>
      <dgm:spPr/>
    </dgm:pt>
    <dgm:pt modelId="{2817B2BC-F435-4922-B1B6-D086F51E881E}" type="pres">
      <dgm:prSet presAssocID="{03C10B46-37AE-4E6E-95CB-CD5BE1FC02FA}" presName="parentLin" presStyleCnt="0"/>
      <dgm:spPr/>
    </dgm:pt>
    <dgm:pt modelId="{37CABCEC-276E-4019-86B3-B20E0A810CE8}" type="pres">
      <dgm:prSet presAssocID="{03C10B46-37AE-4E6E-95CB-CD5BE1FC02FA}" presName="parentLeftMargin" presStyleLbl="node1" presStyleIdx="1" presStyleCnt="5"/>
      <dgm:spPr/>
      <dgm:t>
        <a:bodyPr/>
        <a:lstStyle/>
        <a:p>
          <a:endParaRPr lang="ru-RU"/>
        </a:p>
      </dgm:t>
    </dgm:pt>
    <dgm:pt modelId="{BA98748E-5E04-4A40-9F16-29D8C1B89F99}" type="pres">
      <dgm:prSet presAssocID="{03C10B46-37AE-4E6E-95CB-CD5BE1FC02FA}" presName="parentText" presStyleLbl="node1" presStyleIdx="2" presStyleCnt="5" custScaleX="134169" custLinFactNeighborX="1291" custLinFactNeighborY="42977">
        <dgm:presLayoutVars>
          <dgm:chMax val="0"/>
          <dgm:bulletEnabled val="1"/>
        </dgm:presLayoutVars>
      </dgm:prSet>
      <dgm:spPr/>
      <dgm:t>
        <a:bodyPr/>
        <a:lstStyle/>
        <a:p>
          <a:endParaRPr lang="ru-RU"/>
        </a:p>
      </dgm:t>
    </dgm:pt>
    <dgm:pt modelId="{53CF9082-8735-4BAB-80F5-426A9A38A62B}" type="pres">
      <dgm:prSet presAssocID="{03C10B46-37AE-4E6E-95CB-CD5BE1FC02FA}" presName="negativeSpace" presStyleCnt="0"/>
      <dgm:spPr/>
    </dgm:pt>
    <dgm:pt modelId="{1C47213C-A6F6-493A-A3AA-EB679B3C5AEE}" type="pres">
      <dgm:prSet presAssocID="{03C10B46-37AE-4E6E-95CB-CD5BE1FC02FA}" presName="childText" presStyleLbl="conFgAcc1" presStyleIdx="2" presStyleCnt="5">
        <dgm:presLayoutVars>
          <dgm:bulletEnabled val="1"/>
        </dgm:presLayoutVars>
      </dgm:prSet>
      <dgm:spPr/>
    </dgm:pt>
    <dgm:pt modelId="{B9198CD9-60BA-4A1B-88BA-24576171D374}" type="pres">
      <dgm:prSet presAssocID="{CEFF3FEF-1D59-40D6-841F-7E20B95B67D3}" presName="spaceBetweenRectangles" presStyleCnt="0"/>
      <dgm:spPr/>
    </dgm:pt>
    <dgm:pt modelId="{07006DF7-ECBF-41D0-A8C7-C5314A795908}" type="pres">
      <dgm:prSet presAssocID="{EF6196DC-A150-4DD6-8CAF-BBAC8BEBD117}" presName="parentLin" presStyleCnt="0"/>
      <dgm:spPr/>
    </dgm:pt>
    <dgm:pt modelId="{D440E910-A7A6-4B58-A058-F85F02E504DD}" type="pres">
      <dgm:prSet presAssocID="{EF6196DC-A150-4DD6-8CAF-BBAC8BEBD117}" presName="parentLeftMargin" presStyleLbl="node1" presStyleIdx="2" presStyleCnt="5"/>
      <dgm:spPr/>
      <dgm:t>
        <a:bodyPr/>
        <a:lstStyle/>
        <a:p>
          <a:endParaRPr lang="ru-RU"/>
        </a:p>
      </dgm:t>
    </dgm:pt>
    <dgm:pt modelId="{5EA4BF8C-26FD-44EE-8FC5-246A4611793E}" type="pres">
      <dgm:prSet presAssocID="{EF6196DC-A150-4DD6-8CAF-BBAC8BEBD117}" presName="parentText" presStyleLbl="node1" presStyleIdx="3" presStyleCnt="5" custScaleX="133960" custLinFactNeighborX="-8009" custLinFactNeighborY="46583">
        <dgm:presLayoutVars>
          <dgm:chMax val="0"/>
          <dgm:bulletEnabled val="1"/>
        </dgm:presLayoutVars>
      </dgm:prSet>
      <dgm:spPr/>
      <dgm:t>
        <a:bodyPr/>
        <a:lstStyle/>
        <a:p>
          <a:endParaRPr lang="ru-RU"/>
        </a:p>
      </dgm:t>
    </dgm:pt>
    <dgm:pt modelId="{F9963EEF-F191-4E78-A44F-3EEBA7A67F93}" type="pres">
      <dgm:prSet presAssocID="{EF6196DC-A150-4DD6-8CAF-BBAC8BEBD117}" presName="negativeSpace" presStyleCnt="0"/>
      <dgm:spPr/>
    </dgm:pt>
    <dgm:pt modelId="{3E33732A-F8B4-4465-ACE5-9BF94690F1CA}" type="pres">
      <dgm:prSet presAssocID="{EF6196DC-A150-4DD6-8CAF-BBAC8BEBD117}" presName="childText" presStyleLbl="conFgAcc1" presStyleIdx="3" presStyleCnt="5">
        <dgm:presLayoutVars>
          <dgm:bulletEnabled val="1"/>
        </dgm:presLayoutVars>
      </dgm:prSet>
      <dgm:spPr/>
    </dgm:pt>
    <dgm:pt modelId="{6BC29813-4D57-4094-8F9E-385FE14D97D4}" type="pres">
      <dgm:prSet presAssocID="{EE9829EC-B9C0-4761-8135-3E6756EC391D}" presName="spaceBetweenRectangles" presStyleCnt="0"/>
      <dgm:spPr/>
    </dgm:pt>
    <dgm:pt modelId="{A318C703-15EB-4573-8770-6B710153CB7F}" type="pres">
      <dgm:prSet presAssocID="{FA8A761B-93CA-4E19-AE33-00DD2A271981}" presName="parentLin" presStyleCnt="0"/>
      <dgm:spPr/>
    </dgm:pt>
    <dgm:pt modelId="{399F6188-7DE4-4942-ADF7-18CB55806E23}" type="pres">
      <dgm:prSet presAssocID="{FA8A761B-93CA-4E19-AE33-00DD2A271981}" presName="parentLeftMargin" presStyleLbl="node1" presStyleIdx="3" presStyleCnt="5"/>
      <dgm:spPr/>
      <dgm:t>
        <a:bodyPr/>
        <a:lstStyle/>
        <a:p>
          <a:endParaRPr lang="ru-RU"/>
        </a:p>
      </dgm:t>
    </dgm:pt>
    <dgm:pt modelId="{40EC99DD-F9DC-4590-B995-94C9C78F8785}" type="pres">
      <dgm:prSet presAssocID="{FA8A761B-93CA-4E19-AE33-00DD2A271981}" presName="parentText" presStyleLbl="node1" presStyleIdx="4" presStyleCnt="5" custScaleX="133199" custLinFactNeighborX="-8009" custLinFactNeighborY="54256">
        <dgm:presLayoutVars>
          <dgm:chMax val="0"/>
          <dgm:bulletEnabled val="1"/>
        </dgm:presLayoutVars>
      </dgm:prSet>
      <dgm:spPr/>
      <dgm:t>
        <a:bodyPr/>
        <a:lstStyle/>
        <a:p>
          <a:endParaRPr lang="ru-RU"/>
        </a:p>
      </dgm:t>
    </dgm:pt>
    <dgm:pt modelId="{F497DDB3-DE29-46B2-8F16-E2BF4E9C4FF4}" type="pres">
      <dgm:prSet presAssocID="{FA8A761B-93CA-4E19-AE33-00DD2A271981}" presName="negativeSpace" presStyleCnt="0"/>
      <dgm:spPr/>
    </dgm:pt>
    <dgm:pt modelId="{C8C0F157-4D4C-4EAC-9F33-EEDBE2F58A05}" type="pres">
      <dgm:prSet presAssocID="{FA8A761B-93CA-4E19-AE33-00DD2A271981}" presName="childText" presStyleLbl="conFgAcc1" presStyleIdx="4" presStyleCnt="5">
        <dgm:presLayoutVars>
          <dgm:bulletEnabled val="1"/>
        </dgm:presLayoutVars>
      </dgm:prSet>
      <dgm:spPr/>
    </dgm:pt>
  </dgm:ptLst>
  <dgm:cxnLst>
    <dgm:cxn modelId="{3D10DDB2-B589-4FE8-A25E-E4D54E7194F9}" type="presOf" srcId="{03C10B46-37AE-4E6E-95CB-CD5BE1FC02FA}" destId="{BA98748E-5E04-4A40-9F16-29D8C1B89F99}" srcOrd="1" destOrd="0" presId="urn:microsoft.com/office/officeart/2005/8/layout/list1"/>
    <dgm:cxn modelId="{5B8AAF0B-9419-4D1C-A2A6-B571958F6BF7}" type="presOf" srcId="{EF6196DC-A150-4DD6-8CAF-BBAC8BEBD117}" destId="{D440E910-A7A6-4B58-A058-F85F02E504DD}" srcOrd="0" destOrd="0" presId="urn:microsoft.com/office/officeart/2005/8/layout/list1"/>
    <dgm:cxn modelId="{CF588826-40A7-432B-9CAB-E99B676E17C5}" type="presOf" srcId="{2AE8D999-A175-4F1E-9DEB-25189BFF394F}" destId="{1077C874-5923-42BF-8499-70B0E5993D02}" srcOrd="0" destOrd="0" presId="urn:microsoft.com/office/officeart/2005/8/layout/list1"/>
    <dgm:cxn modelId="{B49949D4-9B58-4DDF-8059-851E4AF14173}" srcId="{937EE4AA-C05D-4817-B3FA-E16DDC68FF82}" destId="{03C10B46-37AE-4E6E-95CB-CD5BE1FC02FA}" srcOrd="2" destOrd="0" parTransId="{232B3A79-5417-4352-AF3E-59BE83AD2E0D}" sibTransId="{CEFF3FEF-1D59-40D6-841F-7E20B95B67D3}"/>
    <dgm:cxn modelId="{CE739177-DA18-4CE9-A986-00BAA26FA2A8}" type="presOf" srcId="{937EE4AA-C05D-4817-B3FA-E16DDC68FF82}" destId="{95EC139F-264E-4DB6-9F36-A28B71AAC25D}" srcOrd="0" destOrd="0" presId="urn:microsoft.com/office/officeart/2005/8/layout/list1"/>
    <dgm:cxn modelId="{A53B345A-6EBE-4122-80B2-FCED7C96DBFA}" type="presOf" srcId="{03C10B46-37AE-4E6E-95CB-CD5BE1FC02FA}" destId="{37CABCEC-276E-4019-86B3-B20E0A810CE8}" srcOrd="0" destOrd="0" presId="urn:microsoft.com/office/officeart/2005/8/layout/list1"/>
    <dgm:cxn modelId="{B1235688-3441-497B-A0E7-D1B873A4D2A3}" type="presOf" srcId="{EF6196DC-A150-4DD6-8CAF-BBAC8BEBD117}" destId="{5EA4BF8C-26FD-44EE-8FC5-246A4611793E}" srcOrd="1" destOrd="0" presId="urn:microsoft.com/office/officeart/2005/8/layout/list1"/>
    <dgm:cxn modelId="{D79A6F3A-F95A-4D20-98FD-7F5CD7508E01}" srcId="{937EE4AA-C05D-4817-B3FA-E16DDC68FF82}" destId="{FA8A761B-93CA-4E19-AE33-00DD2A271981}" srcOrd="4" destOrd="0" parTransId="{B6891766-8A27-4F29-AFC3-2D4FF83F9C9F}" sibTransId="{1BCBCCF3-E3E0-498B-8F92-F0867C843242}"/>
    <dgm:cxn modelId="{C42CFBF0-F814-4D72-856A-05AF4961309B}" srcId="{937EE4AA-C05D-4817-B3FA-E16DDC68FF82}" destId="{2AE8D999-A175-4F1E-9DEB-25189BFF394F}" srcOrd="1" destOrd="0" parTransId="{5A8FE34F-EE3F-4083-8FF4-0FF81E1C8A4B}" sibTransId="{0A142342-DE99-4557-BF61-C6181317F2B4}"/>
    <dgm:cxn modelId="{080F2B1D-375D-49BE-B886-F8ADF31F1102}" type="presOf" srcId="{C0F28430-73A4-45B1-A5E2-B2781C6C6FD2}" destId="{859CE021-ABF6-40A2-9239-D78F43D1E8FE}" srcOrd="0" destOrd="0" presId="urn:microsoft.com/office/officeart/2005/8/layout/list1"/>
    <dgm:cxn modelId="{EA93D66C-F560-4FFD-946D-2DDAA07DCB51}" type="presOf" srcId="{FA8A761B-93CA-4E19-AE33-00DD2A271981}" destId="{399F6188-7DE4-4942-ADF7-18CB55806E23}" srcOrd="0" destOrd="0" presId="urn:microsoft.com/office/officeart/2005/8/layout/list1"/>
    <dgm:cxn modelId="{54AB278E-AA46-442C-BE86-9AF2388666C9}" type="presOf" srcId="{FA8A761B-93CA-4E19-AE33-00DD2A271981}" destId="{40EC99DD-F9DC-4590-B995-94C9C78F8785}" srcOrd="1" destOrd="0" presId="urn:microsoft.com/office/officeart/2005/8/layout/list1"/>
    <dgm:cxn modelId="{404C29C3-38C5-42F1-A697-0F294800D8C5}" type="presOf" srcId="{2AE8D999-A175-4F1E-9DEB-25189BFF394F}" destId="{10B8DDA6-788D-4E3F-AFA6-52F60ACBA801}" srcOrd="1" destOrd="0" presId="urn:microsoft.com/office/officeart/2005/8/layout/list1"/>
    <dgm:cxn modelId="{47283B58-00AB-4AF0-A86F-653ECAEB062B}" type="presOf" srcId="{C0F28430-73A4-45B1-A5E2-B2781C6C6FD2}" destId="{74479792-7FF6-4864-B48F-D938C903E266}" srcOrd="1" destOrd="0" presId="urn:microsoft.com/office/officeart/2005/8/layout/list1"/>
    <dgm:cxn modelId="{5FAF88C4-AEC8-472A-AE64-14758C0DFB77}" srcId="{937EE4AA-C05D-4817-B3FA-E16DDC68FF82}" destId="{EF6196DC-A150-4DD6-8CAF-BBAC8BEBD117}" srcOrd="3" destOrd="0" parTransId="{7C16D14D-5166-4FD5-BB9C-F41E9ACDF9E4}" sibTransId="{EE9829EC-B9C0-4761-8135-3E6756EC391D}"/>
    <dgm:cxn modelId="{B610491F-5C3F-4064-80EB-1342A8C48D3A}" srcId="{937EE4AA-C05D-4817-B3FA-E16DDC68FF82}" destId="{C0F28430-73A4-45B1-A5E2-B2781C6C6FD2}" srcOrd="0" destOrd="0" parTransId="{AEB9C4D6-0A5B-4F59-B952-EE3AF521FEB2}" sibTransId="{DB338904-3A51-4EAE-8D77-8D651D3C14A3}"/>
    <dgm:cxn modelId="{D90463CB-287A-4D1D-B876-C4583C1BF84F}" type="presParOf" srcId="{95EC139F-264E-4DB6-9F36-A28B71AAC25D}" destId="{4FA7F70E-5DBA-4B04-83E5-7149E2A7F18B}" srcOrd="0" destOrd="0" presId="urn:microsoft.com/office/officeart/2005/8/layout/list1"/>
    <dgm:cxn modelId="{949B0604-1611-4CD4-87CB-6880EF00D0ED}" type="presParOf" srcId="{4FA7F70E-5DBA-4B04-83E5-7149E2A7F18B}" destId="{859CE021-ABF6-40A2-9239-D78F43D1E8FE}" srcOrd="0" destOrd="0" presId="urn:microsoft.com/office/officeart/2005/8/layout/list1"/>
    <dgm:cxn modelId="{50AA616F-F367-4B7E-8292-3BD9DC79E5DA}" type="presParOf" srcId="{4FA7F70E-5DBA-4B04-83E5-7149E2A7F18B}" destId="{74479792-7FF6-4864-B48F-D938C903E266}" srcOrd="1" destOrd="0" presId="urn:microsoft.com/office/officeart/2005/8/layout/list1"/>
    <dgm:cxn modelId="{1C1E7634-BD85-415E-9D75-3A67E18894B7}" type="presParOf" srcId="{95EC139F-264E-4DB6-9F36-A28B71AAC25D}" destId="{4D188A46-EE99-4D0A-BB3E-CF11B10FAB0C}" srcOrd="1" destOrd="0" presId="urn:microsoft.com/office/officeart/2005/8/layout/list1"/>
    <dgm:cxn modelId="{36A5BF56-4C28-47A3-AF82-077D6C80DDC9}" type="presParOf" srcId="{95EC139F-264E-4DB6-9F36-A28B71AAC25D}" destId="{0F93BCA9-4BF1-4473-B631-3C8382CFC7B8}" srcOrd="2" destOrd="0" presId="urn:microsoft.com/office/officeart/2005/8/layout/list1"/>
    <dgm:cxn modelId="{99386C20-7495-4AF8-AD30-6CE96B67CCB4}" type="presParOf" srcId="{95EC139F-264E-4DB6-9F36-A28B71AAC25D}" destId="{37AEEBA1-319E-43D5-8EA7-4AF484E272C0}" srcOrd="3" destOrd="0" presId="urn:microsoft.com/office/officeart/2005/8/layout/list1"/>
    <dgm:cxn modelId="{05214F79-F3BF-4F06-AC0D-3E5252BEE45D}" type="presParOf" srcId="{95EC139F-264E-4DB6-9F36-A28B71AAC25D}" destId="{BAE5627A-C358-4AF6-B19C-67C21519447F}" srcOrd="4" destOrd="0" presId="urn:microsoft.com/office/officeart/2005/8/layout/list1"/>
    <dgm:cxn modelId="{2E8EF947-4E9A-48BF-BB0E-8346B3253D08}" type="presParOf" srcId="{BAE5627A-C358-4AF6-B19C-67C21519447F}" destId="{1077C874-5923-42BF-8499-70B0E5993D02}" srcOrd="0" destOrd="0" presId="urn:microsoft.com/office/officeart/2005/8/layout/list1"/>
    <dgm:cxn modelId="{ABE4171C-4373-4C89-AC0C-811267D75AEE}" type="presParOf" srcId="{BAE5627A-C358-4AF6-B19C-67C21519447F}" destId="{10B8DDA6-788D-4E3F-AFA6-52F60ACBA801}" srcOrd="1" destOrd="0" presId="urn:microsoft.com/office/officeart/2005/8/layout/list1"/>
    <dgm:cxn modelId="{45FB19A7-8A6C-43EC-A70E-81A4ADAADFA0}" type="presParOf" srcId="{95EC139F-264E-4DB6-9F36-A28B71AAC25D}" destId="{7878A95E-7BCF-4774-B91C-542C0F4AEE72}" srcOrd="5" destOrd="0" presId="urn:microsoft.com/office/officeart/2005/8/layout/list1"/>
    <dgm:cxn modelId="{9F15810D-2DAA-4A53-947C-A53C9A8D90BF}" type="presParOf" srcId="{95EC139F-264E-4DB6-9F36-A28B71AAC25D}" destId="{9EF67DCD-ED42-4C3B-B1F3-7F6D8AF1DDD8}" srcOrd="6" destOrd="0" presId="urn:microsoft.com/office/officeart/2005/8/layout/list1"/>
    <dgm:cxn modelId="{5CC26407-6EB5-41E9-88D3-B35A783DE58D}" type="presParOf" srcId="{95EC139F-264E-4DB6-9F36-A28B71AAC25D}" destId="{2E36CBC5-33D6-4B8B-B168-BB852E93C3D5}" srcOrd="7" destOrd="0" presId="urn:microsoft.com/office/officeart/2005/8/layout/list1"/>
    <dgm:cxn modelId="{9D327E00-B9B4-4274-9387-013BE922440E}" type="presParOf" srcId="{95EC139F-264E-4DB6-9F36-A28B71AAC25D}" destId="{2817B2BC-F435-4922-B1B6-D086F51E881E}" srcOrd="8" destOrd="0" presId="urn:microsoft.com/office/officeart/2005/8/layout/list1"/>
    <dgm:cxn modelId="{A89D9216-855C-4757-BBD4-82C8CE98F13E}" type="presParOf" srcId="{2817B2BC-F435-4922-B1B6-D086F51E881E}" destId="{37CABCEC-276E-4019-86B3-B20E0A810CE8}" srcOrd="0" destOrd="0" presId="urn:microsoft.com/office/officeart/2005/8/layout/list1"/>
    <dgm:cxn modelId="{3D990140-A589-4871-80FA-B33058354E66}" type="presParOf" srcId="{2817B2BC-F435-4922-B1B6-D086F51E881E}" destId="{BA98748E-5E04-4A40-9F16-29D8C1B89F99}" srcOrd="1" destOrd="0" presId="urn:microsoft.com/office/officeart/2005/8/layout/list1"/>
    <dgm:cxn modelId="{1BF1E38E-07DE-4A0A-B4F7-00EC4CBC25E0}" type="presParOf" srcId="{95EC139F-264E-4DB6-9F36-A28B71AAC25D}" destId="{53CF9082-8735-4BAB-80F5-426A9A38A62B}" srcOrd="9" destOrd="0" presId="urn:microsoft.com/office/officeart/2005/8/layout/list1"/>
    <dgm:cxn modelId="{B58465F3-9ABB-4976-9B48-0915BBB5EF99}" type="presParOf" srcId="{95EC139F-264E-4DB6-9F36-A28B71AAC25D}" destId="{1C47213C-A6F6-493A-A3AA-EB679B3C5AEE}" srcOrd="10" destOrd="0" presId="urn:microsoft.com/office/officeart/2005/8/layout/list1"/>
    <dgm:cxn modelId="{0233FC7C-0DD3-4668-8BB6-71C0D32D2565}" type="presParOf" srcId="{95EC139F-264E-4DB6-9F36-A28B71AAC25D}" destId="{B9198CD9-60BA-4A1B-88BA-24576171D374}" srcOrd="11" destOrd="0" presId="urn:microsoft.com/office/officeart/2005/8/layout/list1"/>
    <dgm:cxn modelId="{05D2F98A-F62E-4FAB-A251-C26E779EC63C}" type="presParOf" srcId="{95EC139F-264E-4DB6-9F36-A28B71AAC25D}" destId="{07006DF7-ECBF-41D0-A8C7-C5314A795908}" srcOrd="12" destOrd="0" presId="urn:microsoft.com/office/officeart/2005/8/layout/list1"/>
    <dgm:cxn modelId="{A60FC3C4-973D-4D9A-8FC1-E7CFE4CD904C}" type="presParOf" srcId="{07006DF7-ECBF-41D0-A8C7-C5314A795908}" destId="{D440E910-A7A6-4B58-A058-F85F02E504DD}" srcOrd="0" destOrd="0" presId="urn:microsoft.com/office/officeart/2005/8/layout/list1"/>
    <dgm:cxn modelId="{25CAB57D-BFCC-43FD-8AFC-3C5CF9AB8CCF}" type="presParOf" srcId="{07006DF7-ECBF-41D0-A8C7-C5314A795908}" destId="{5EA4BF8C-26FD-44EE-8FC5-246A4611793E}" srcOrd="1" destOrd="0" presId="urn:microsoft.com/office/officeart/2005/8/layout/list1"/>
    <dgm:cxn modelId="{50B44DE2-29A1-4018-B2B3-5859621461FF}" type="presParOf" srcId="{95EC139F-264E-4DB6-9F36-A28B71AAC25D}" destId="{F9963EEF-F191-4E78-A44F-3EEBA7A67F93}" srcOrd="13" destOrd="0" presId="urn:microsoft.com/office/officeart/2005/8/layout/list1"/>
    <dgm:cxn modelId="{7AC56DBB-43DF-4584-8AD8-B04846BAAE8A}" type="presParOf" srcId="{95EC139F-264E-4DB6-9F36-A28B71AAC25D}" destId="{3E33732A-F8B4-4465-ACE5-9BF94690F1CA}" srcOrd="14" destOrd="0" presId="urn:microsoft.com/office/officeart/2005/8/layout/list1"/>
    <dgm:cxn modelId="{B4904399-7769-4149-A057-1BD9070DCC35}" type="presParOf" srcId="{95EC139F-264E-4DB6-9F36-A28B71AAC25D}" destId="{6BC29813-4D57-4094-8F9E-385FE14D97D4}" srcOrd="15" destOrd="0" presId="urn:microsoft.com/office/officeart/2005/8/layout/list1"/>
    <dgm:cxn modelId="{B4AD2E3D-E85D-4F08-96D9-2542F34C905A}" type="presParOf" srcId="{95EC139F-264E-4DB6-9F36-A28B71AAC25D}" destId="{A318C703-15EB-4573-8770-6B710153CB7F}" srcOrd="16" destOrd="0" presId="urn:microsoft.com/office/officeart/2005/8/layout/list1"/>
    <dgm:cxn modelId="{BFBA5DBE-E7E4-4CC3-B6A6-FEE2BC053D57}" type="presParOf" srcId="{A318C703-15EB-4573-8770-6B710153CB7F}" destId="{399F6188-7DE4-4942-ADF7-18CB55806E23}" srcOrd="0" destOrd="0" presId="urn:microsoft.com/office/officeart/2005/8/layout/list1"/>
    <dgm:cxn modelId="{D1E7EA18-FD11-4D2D-88AE-BFED6DCFA7D8}" type="presParOf" srcId="{A318C703-15EB-4573-8770-6B710153CB7F}" destId="{40EC99DD-F9DC-4590-B995-94C9C78F8785}" srcOrd="1" destOrd="0" presId="urn:microsoft.com/office/officeart/2005/8/layout/list1"/>
    <dgm:cxn modelId="{2774FBFF-7F5F-4F57-9DFA-6DD43C9B1170}" type="presParOf" srcId="{95EC139F-264E-4DB6-9F36-A28B71AAC25D}" destId="{F497DDB3-DE29-46B2-8F16-E2BF4E9C4FF4}" srcOrd="17" destOrd="0" presId="urn:microsoft.com/office/officeart/2005/8/layout/list1"/>
    <dgm:cxn modelId="{CF0F3221-0897-4052-927E-8E74C1C0BFEF}" type="presParOf" srcId="{95EC139F-264E-4DB6-9F36-A28B71AAC25D}" destId="{C8C0F157-4D4C-4EAC-9F33-EEDBE2F58A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6E1A6-335C-4958-9D34-220E0923536F}"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ru-RU"/>
        </a:p>
      </dgm:t>
    </dgm:pt>
    <dgm:pt modelId="{890BAB57-084C-4E93-A8EF-DFB7E9F8E9AB}">
      <dgm:prSet phldrT="[Текст]" custT="1"/>
      <dgm:spPr/>
      <dgm:t>
        <a:bodyPr/>
        <a:lstStyle/>
        <a:p>
          <a:r>
            <a:rPr lang="ru-RU" sz="1200" b="1" dirty="0" smtClean="0"/>
            <a:t>Защита населения и территории от чрезвычайных ситуаций, обеспечение пожарной безопасности людей на водных объектах  </a:t>
          </a:r>
          <a:r>
            <a:rPr lang="ru-RU" sz="1200" b="1" dirty="0" smtClean="0"/>
            <a:t>0,9%</a:t>
          </a:r>
          <a:endParaRPr lang="ru-RU" sz="1200" b="1" dirty="0" smtClean="0"/>
        </a:p>
      </dgm:t>
    </dgm:pt>
    <dgm:pt modelId="{CD16AB64-CA73-4EAD-A46F-70CA3493298C}" type="parTrans" cxnId="{0C12F8E6-5804-46B1-AE77-21334F372D68}">
      <dgm:prSet/>
      <dgm:spPr/>
      <dgm:t>
        <a:bodyPr/>
        <a:lstStyle/>
        <a:p>
          <a:endParaRPr lang="ru-RU" sz="2400" b="1"/>
        </a:p>
      </dgm:t>
    </dgm:pt>
    <dgm:pt modelId="{F709C535-96AF-4BE7-904A-C1055B55D249}" type="sibTrans" cxnId="{0C12F8E6-5804-46B1-AE77-21334F372D68}">
      <dgm:prSet/>
      <dgm:spPr/>
      <dgm:t>
        <a:bodyPr/>
        <a:lstStyle/>
        <a:p>
          <a:endParaRPr lang="ru-RU" sz="2400" b="1"/>
        </a:p>
      </dgm:t>
    </dgm:pt>
    <dgm:pt modelId="{CDE14C9A-D5F4-4E71-884E-259C3FF13E55}">
      <dgm:prSet phldrT="[Текст]" custT="1"/>
      <dgm:spPr/>
      <dgm:t>
        <a:bodyPr/>
        <a:lstStyle/>
        <a:p>
          <a:r>
            <a:rPr lang="ru-RU" sz="1100" b="1" dirty="0" smtClean="0"/>
            <a:t>Развитие транспортной системы  </a:t>
          </a:r>
          <a:r>
            <a:rPr lang="ru-RU" sz="1100" b="1" dirty="0" smtClean="0"/>
            <a:t>16,1%</a:t>
          </a:r>
          <a:endParaRPr lang="ru-RU" sz="1100" b="1" dirty="0"/>
        </a:p>
      </dgm:t>
    </dgm:pt>
    <dgm:pt modelId="{F4CB3246-5706-41E3-916C-11405984385A}" type="parTrans" cxnId="{C8E33A2C-3515-4D4A-9BF9-CDB263310302}">
      <dgm:prSet/>
      <dgm:spPr/>
      <dgm:t>
        <a:bodyPr/>
        <a:lstStyle/>
        <a:p>
          <a:endParaRPr lang="ru-RU" sz="2400" b="1"/>
        </a:p>
      </dgm:t>
    </dgm:pt>
    <dgm:pt modelId="{B692D19F-21BC-401E-BA76-0453DDD4A70D}" type="sibTrans" cxnId="{C8E33A2C-3515-4D4A-9BF9-CDB263310302}">
      <dgm:prSet/>
      <dgm:spPr/>
      <dgm:t>
        <a:bodyPr/>
        <a:lstStyle/>
        <a:p>
          <a:endParaRPr lang="ru-RU" sz="2400" b="1"/>
        </a:p>
      </dgm:t>
    </dgm:pt>
    <dgm:pt modelId="{1CB92A12-F718-42C3-B71A-3C68F7ADBC52}">
      <dgm:prSet phldrT="[Текст]" custT="1"/>
      <dgm:spPr/>
      <dgm:t>
        <a:bodyPr/>
        <a:lstStyle/>
        <a:p>
          <a:r>
            <a:rPr lang="ru-RU" sz="1100" b="1" dirty="0" smtClean="0"/>
            <a:t>Муниципальная политика </a:t>
          </a:r>
          <a:r>
            <a:rPr lang="ru-RU" sz="1100" b="1" dirty="0" smtClean="0"/>
            <a:t>1,8%</a:t>
          </a:r>
          <a:endParaRPr lang="ru-RU" sz="1100" b="1" dirty="0"/>
        </a:p>
      </dgm:t>
    </dgm:pt>
    <dgm:pt modelId="{8307AB7A-0331-4391-B852-F6DE102F74AB}" type="parTrans" cxnId="{4F5F0C5C-3041-42CA-9AB5-165FCE9ED190}">
      <dgm:prSet/>
      <dgm:spPr/>
      <dgm:t>
        <a:bodyPr/>
        <a:lstStyle/>
        <a:p>
          <a:endParaRPr lang="ru-RU" sz="2400" b="1"/>
        </a:p>
      </dgm:t>
    </dgm:pt>
    <dgm:pt modelId="{2CE05A4E-4164-43C4-A6AD-0C572E08E952}" type="sibTrans" cxnId="{4F5F0C5C-3041-42CA-9AB5-165FCE9ED190}">
      <dgm:prSet/>
      <dgm:spPr/>
      <dgm:t>
        <a:bodyPr/>
        <a:lstStyle/>
        <a:p>
          <a:endParaRPr lang="ru-RU" sz="2400" b="1"/>
        </a:p>
      </dgm:t>
    </dgm:pt>
    <dgm:pt modelId="{763467E7-7527-4DBC-A847-FA527ADF6EA4}">
      <dgm:prSet phldrT="[Текст]" custT="1"/>
      <dgm:spPr/>
      <dgm:t>
        <a:bodyPr/>
        <a:lstStyle/>
        <a:p>
          <a:r>
            <a:rPr lang="ru-RU" sz="1100" b="1" dirty="0" smtClean="0"/>
            <a:t>Социальная поддержка граждан </a:t>
          </a:r>
          <a:r>
            <a:rPr lang="ru-RU" sz="1100" b="1" dirty="0" smtClean="0"/>
            <a:t>0,3%</a:t>
          </a:r>
          <a:endParaRPr lang="ru-RU" sz="1100" b="1" dirty="0"/>
        </a:p>
      </dgm:t>
    </dgm:pt>
    <dgm:pt modelId="{98FE408B-425F-44C7-8F58-BDD5875CACBC}" type="parTrans" cxnId="{50EBFF6D-E431-4740-A377-6D97B9CE77AB}">
      <dgm:prSet/>
      <dgm:spPr/>
      <dgm:t>
        <a:bodyPr/>
        <a:lstStyle/>
        <a:p>
          <a:endParaRPr lang="ru-RU" sz="2400" b="1"/>
        </a:p>
      </dgm:t>
    </dgm:pt>
    <dgm:pt modelId="{729FF170-6E63-4E77-B176-AAFC6FBDE4A4}" type="sibTrans" cxnId="{50EBFF6D-E431-4740-A377-6D97B9CE77AB}">
      <dgm:prSet/>
      <dgm:spPr/>
      <dgm:t>
        <a:bodyPr/>
        <a:lstStyle/>
        <a:p>
          <a:endParaRPr lang="ru-RU" sz="2400" b="1"/>
        </a:p>
      </dgm:t>
    </dgm:pt>
    <dgm:pt modelId="{2B3C6AE2-30F9-4BD0-8F43-83E57DC4F5EC}">
      <dgm:prSet phldrT="[Текст]" custT="1"/>
      <dgm:spPr/>
      <dgm:t>
        <a:bodyPr/>
        <a:lstStyle/>
        <a:p>
          <a:r>
            <a:rPr lang="ru-RU" sz="1100" b="1" dirty="0" smtClean="0"/>
            <a:t>Развитие культуры и туризма  </a:t>
          </a:r>
          <a:r>
            <a:rPr lang="ru-RU" sz="1100" b="1" dirty="0" smtClean="0"/>
            <a:t>8,0%</a:t>
          </a:r>
          <a:endParaRPr lang="ru-RU" sz="1100" b="1" dirty="0"/>
        </a:p>
      </dgm:t>
    </dgm:pt>
    <dgm:pt modelId="{B2C166A7-DDC5-42A0-8664-CE790AD50063}" type="parTrans" cxnId="{92F35C4A-6D21-4EB6-81AF-AD36FF8222BE}">
      <dgm:prSet/>
      <dgm:spPr/>
      <dgm:t>
        <a:bodyPr/>
        <a:lstStyle/>
        <a:p>
          <a:endParaRPr lang="ru-RU" sz="2400" b="1"/>
        </a:p>
      </dgm:t>
    </dgm:pt>
    <dgm:pt modelId="{416414BC-5F0F-498F-8094-0BCD1A419032}" type="sibTrans" cxnId="{92F35C4A-6D21-4EB6-81AF-AD36FF8222BE}">
      <dgm:prSet/>
      <dgm:spPr/>
      <dgm:t>
        <a:bodyPr/>
        <a:lstStyle/>
        <a:p>
          <a:endParaRPr lang="ru-RU" sz="2400" b="1"/>
        </a:p>
      </dgm:t>
    </dgm:pt>
    <dgm:pt modelId="{6B233CCF-54D6-4755-BF1E-E8118A769302}">
      <dgm:prSet phldrT="[Текст]" custT="1"/>
      <dgm:spPr/>
      <dgm:t>
        <a:bodyPr/>
        <a:lstStyle/>
        <a:p>
          <a:r>
            <a:rPr lang="ru-RU" sz="1100" b="1" dirty="0" smtClean="0"/>
            <a:t>Обеспечение качественными жилищно-коммунальными услугами населения  Казанского сельского поселения и благоустройство территории поселения </a:t>
          </a:r>
          <a:r>
            <a:rPr lang="ru-RU" sz="1100" b="1" dirty="0" smtClean="0"/>
            <a:t>19,5%</a:t>
          </a:r>
          <a:endParaRPr lang="ru-RU" sz="1100" b="1" dirty="0"/>
        </a:p>
      </dgm:t>
    </dgm:pt>
    <dgm:pt modelId="{97CF1AF9-61D2-4501-AFAD-2CEFD37EB342}" type="parTrans" cxnId="{33345528-B742-4B28-880A-3611476F3757}">
      <dgm:prSet/>
      <dgm:spPr/>
      <dgm:t>
        <a:bodyPr/>
        <a:lstStyle/>
        <a:p>
          <a:endParaRPr lang="ru-RU" sz="2400" b="1"/>
        </a:p>
      </dgm:t>
    </dgm:pt>
    <dgm:pt modelId="{97D52906-C9FA-4ACF-B472-A109C1430755}" type="sibTrans" cxnId="{33345528-B742-4B28-880A-3611476F3757}">
      <dgm:prSet/>
      <dgm:spPr/>
      <dgm:t>
        <a:bodyPr/>
        <a:lstStyle/>
        <a:p>
          <a:endParaRPr lang="ru-RU" sz="2400" b="1"/>
        </a:p>
      </dgm:t>
    </dgm:pt>
    <dgm:pt modelId="{52B1D0D7-1E11-4ED4-9D89-1AB181663D73}">
      <dgm:prSet phldrT="[Текст]" custT="1"/>
      <dgm:spPr/>
      <dgm:t>
        <a:bodyPr/>
        <a:lstStyle/>
        <a:p>
          <a:r>
            <a:rPr lang="ru-RU" sz="1100" b="1" dirty="0" err="1" smtClean="0"/>
            <a:t>Энергоэффективность</a:t>
          </a:r>
          <a:r>
            <a:rPr lang="ru-RU" sz="1100" b="1" dirty="0" smtClean="0"/>
            <a:t> и развитие энергетики  </a:t>
          </a:r>
          <a:r>
            <a:rPr lang="ru-RU" sz="1100" b="1" dirty="0" smtClean="0"/>
            <a:t>12,2%</a:t>
          </a:r>
          <a:endParaRPr lang="ru-RU" sz="1100" b="1" dirty="0"/>
        </a:p>
      </dgm:t>
    </dgm:pt>
    <dgm:pt modelId="{19E5733E-F32C-4B6D-9663-E99007254103}" type="parTrans" cxnId="{50C277B6-7158-4266-B2A6-FC208E41FF6E}">
      <dgm:prSet/>
      <dgm:spPr/>
      <dgm:t>
        <a:bodyPr/>
        <a:lstStyle/>
        <a:p>
          <a:endParaRPr lang="ru-RU" sz="2400" b="1"/>
        </a:p>
      </dgm:t>
    </dgm:pt>
    <dgm:pt modelId="{BB6D30A6-39D6-42F1-92E7-56142728C38D}" type="sibTrans" cxnId="{50C277B6-7158-4266-B2A6-FC208E41FF6E}">
      <dgm:prSet/>
      <dgm:spPr/>
      <dgm:t>
        <a:bodyPr/>
        <a:lstStyle/>
        <a:p>
          <a:endParaRPr lang="ru-RU" sz="2400" b="1"/>
        </a:p>
      </dgm:t>
    </dgm:pt>
    <dgm:pt modelId="{744FD4B0-B968-4889-B9A1-405635C1DC74}">
      <dgm:prSet phldrT="[Текст]" custT="1"/>
      <dgm:spPr/>
      <dgm:t>
        <a:bodyPr/>
        <a:lstStyle/>
        <a:p>
          <a:r>
            <a:rPr lang="ru-RU" sz="1100" b="1" dirty="0" smtClean="0"/>
            <a:t>Обеспечение общественного порядка и противодействия преступности  </a:t>
          </a:r>
          <a:r>
            <a:rPr lang="ru-RU" sz="1100" b="1" dirty="0" smtClean="0"/>
            <a:t>0,3%</a:t>
          </a:r>
          <a:endParaRPr lang="ru-RU" sz="1100" b="1" dirty="0"/>
        </a:p>
      </dgm:t>
    </dgm:pt>
    <dgm:pt modelId="{FCBA5DF9-2603-4FB1-AE39-D61E096B3A96}" type="sibTrans" cxnId="{0A17D665-07A5-4928-A3F3-9198D0152F45}">
      <dgm:prSet/>
      <dgm:spPr/>
      <dgm:t>
        <a:bodyPr/>
        <a:lstStyle/>
        <a:p>
          <a:endParaRPr lang="ru-RU" sz="2400" b="1"/>
        </a:p>
      </dgm:t>
    </dgm:pt>
    <dgm:pt modelId="{70E056EF-549E-4AF1-AC07-5FDB18A59350}" type="parTrans" cxnId="{0A17D665-07A5-4928-A3F3-9198D0152F45}">
      <dgm:prSet/>
      <dgm:spPr/>
      <dgm:t>
        <a:bodyPr/>
        <a:lstStyle/>
        <a:p>
          <a:endParaRPr lang="ru-RU" sz="2400" b="1"/>
        </a:p>
      </dgm:t>
    </dgm:pt>
    <dgm:pt modelId="{9A374FFB-E377-4BE2-9C0D-4D4BDD340C61}">
      <dgm:prSet phldrT="[Текст]" custT="1"/>
      <dgm:spPr/>
      <dgm:t>
        <a:bodyPr/>
        <a:lstStyle/>
        <a:p>
          <a:r>
            <a:rPr lang="ru-RU" sz="1400" b="1" dirty="0" smtClean="0"/>
            <a:t>Формирование  комфортной городской среды 8,0%</a:t>
          </a:r>
          <a:endParaRPr lang="ru-RU" sz="1400" b="1" dirty="0"/>
        </a:p>
      </dgm:t>
    </dgm:pt>
    <dgm:pt modelId="{86A166AD-FD83-48BD-89C7-059E17E4559B}" type="sibTrans" cxnId="{62F61565-D42B-4820-A5BF-5F9C7FBA02D8}">
      <dgm:prSet/>
      <dgm:spPr/>
      <dgm:t>
        <a:bodyPr/>
        <a:lstStyle/>
        <a:p>
          <a:endParaRPr lang="ru-RU"/>
        </a:p>
      </dgm:t>
    </dgm:pt>
    <dgm:pt modelId="{A34F1355-B61E-416A-BB6A-EC29AC62D8C6}" type="parTrans" cxnId="{62F61565-D42B-4820-A5BF-5F9C7FBA02D8}">
      <dgm:prSet/>
      <dgm:spPr/>
      <dgm:t>
        <a:bodyPr/>
        <a:lstStyle/>
        <a:p>
          <a:endParaRPr lang="ru-RU"/>
        </a:p>
      </dgm:t>
    </dgm:pt>
    <dgm:pt modelId="{AA2BCA1F-E923-41D1-9CBE-F5DBD359B4C4}" type="pres">
      <dgm:prSet presAssocID="{E3B6E1A6-335C-4958-9D34-220E0923536F}" presName="diagram" presStyleCnt="0">
        <dgm:presLayoutVars>
          <dgm:dir/>
          <dgm:resizeHandles val="exact"/>
        </dgm:presLayoutVars>
      </dgm:prSet>
      <dgm:spPr/>
      <dgm:t>
        <a:bodyPr/>
        <a:lstStyle/>
        <a:p>
          <a:endParaRPr lang="ru-RU"/>
        </a:p>
      </dgm:t>
    </dgm:pt>
    <dgm:pt modelId="{50A6F68F-D87E-4A03-888F-04078C205AAB}" type="pres">
      <dgm:prSet presAssocID="{890BAB57-084C-4E93-A8EF-DFB7E9F8E9AB}" presName="node" presStyleLbl="node1" presStyleIdx="0" presStyleCnt="9">
        <dgm:presLayoutVars>
          <dgm:bulletEnabled val="1"/>
        </dgm:presLayoutVars>
      </dgm:prSet>
      <dgm:spPr/>
      <dgm:t>
        <a:bodyPr/>
        <a:lstStyle/>
        <a:p>
          <a:endParaRPr lang="ru-RU"/>
        </a:p>
      </dgm:t>
    </dgm:pt>
    <dgm:pt modelId="{40BEB59F-5099-4431-BBC2-125B51488A1B}" type="pres">
      <dgm:prSet presAssocID="{F709C535-96AF-4BE7-904A-C1055B55D249}" presName="sibTrans" presStyleCnt="0"/>
      <dgm:spPr/>
      <dgm:t>
        <a:bodyPr/>
        <a:lstStyle/>
        <a:p>
          <a:endParaRPr lang="ru-RU"/>
        </a:p>
      </dgm:t>
    </dgm:pt>
    <dgm:pt modelId="{83FFB069-7F4E-4F01-93B6-4D134A4AF746}" type="pres">
      <dgm:prSet presAssocID="{CDE14C9A-D5F4-4E71-884E-259C3FF13E55}" presName="node" presStyleLbl="node1" presStyleIdx="1" presStyleCnt="9">
        <dgm:presLayoutVars>
          <dgm:bulletEnabled val="1"/>
        </dgm:presLayoutVars>
      </dgm:prSet>
      <dgm:spPr/>
      <dgm:t>
        <a:bodyPr/>
        <a:lstStyle/>
        <a:p>
          <a:endParaRPr lang="ru-RU"/>
        </a:p>
      </dgm:t>
    </dgm:pt>
    <dgm:pt modelId="{210ABCBC-05A6-4DBE-B0F7-B76BD9258CFF}" type="pres">
      <dgm:prSet presAssocID="{B692D19F-21BC-401E-BA76-0453DDD4A70D}" presName="sibTrans" presStyleCnt="0"/>
      <dgm:spPr/>
      <dgm:t>
        <a:bodyPr/>
        <a:lstStyle/>
        <a:p>
          <a:endParaRPr lang="ru-RU"/>
        </a:p>
      </dgm:t>
    </dgm:pt>
    <dgm:pt modelId="{9BAC7B0E-9D2A-4337-9A3E-758492742D50}" type="pres">
      <dgm:prSet presAssocID="{1CB92A12-F718-42C3-B71A-3C68F7ADBC52}" presName="node" presStyleLbl="node1" presStyleIdx="2" presStyleCnt="9">
        <dgm:presLayoutVars>
          <dgm:bulletEnabled val="1"/>
        </dgm:presLayoutVars>
      </dgm:prSet>
      <dgm:spPr/>
      <dgm:t>
        <a:bodyPr/>
        <a:lstStyle/>
        <a:p>
          <a:endParaRPr lang="ru-RU"/>
        </a:p>
      </dgm:t>
    </dgm:pt>
    <dgm:pt modelId="{C893F9FE-8577-4B96-A145-514485997415}" type="pres">
      <dgm:prSet presAssocID="{2CE05A4E-4164-43C4-A6AD-0C572E08E952}" presName="sibTrans" presStyleCnt="0"/>
      <dgm:spPr/>
      <dgm:t>
        <a:bodyPr/>
        <a:lstStyle/>
        <a:p>
          <a:endParaRPr lang="ru-RU"/>
        </a:p>
      </dgm:t>
    </dgm:pt>
    <dgm:pt modelId="{6D47ACE9-FFC7-462B-80BC-01EECE993871}" type="pres">
      <dgm:prSet presAssocID="{763467E7-7527-4DBC-A847-FA527ADF6EA4}" presName="node" presStyleLbl="node1" presStyleIdx="3" presStyleCnt="9">
        <dgm:presLayoutVars>
          <dgm:bulletEnabled val="1"/>
        </dgm:presLayoutVars>
      </dgm:prSet>
      <dgm:spPr/>
      <dgm:t>
        <a:bodyPr/>
        <a:lstStyle/>
        <a:p>
          <a:endParaRPr lang="ru-RU"/>
        </a:p>
      </dgm:t>
    </dgm:pt>
    <dgm:pt modelId="{32D7AE02-68A6-42CE-A82B-32862CABCB4A}" type="pres">
      <dgm:prSet presAssocID="{729FF170-6E63-4E77-B176-AAFC6FBDE4A4}" presName="sibTrans" presStyleCnt="0"/>
      <dgm:spPr/>
      <dgm:t>
        <a:bodyPr/>
        <a:lstStyle/>
        <a:p>
          <a:endParaRPr lang="ru-RU"/>
        </a:p>
      </dgm:t>
    </dgm:pt>
    <dgm:pt modelId="{98FA8236-936D-44D1-BAD0-CDBB352025CE}" type="pres">
      <dgm:prSet presAssocID="{2B3C6AE2-30F9-4BD0-8F43-83E57DC4F5EC}" presName="node" presStyleLbl="node1" presStyleIdx="4" presStyleCnt="9">
        <dgm:presLayoutVars>
          <dgm:bulletEnabled val="1"/>
        </dgm:presLayoutVars>
      </dgm:prSet>
      <dgm:spPr/>
      <dgm:t>
        <a:bodyPr/>
        <a:lstStyle/>
        <a:p>
          <a:endParaRPr lang="ru-RU"/>
        </a:p>
      </dgm:t>
    </dgm:pt>
    <dgm:pt modelId="{BB488266-8DCB-4B84-B9D8-484DBC42E66F}" type="pres">
      <dgm:prSet presAssocID="{416414BC-5F0F-498F-8094-0BCD1A419032}" presName="sibTrans" presStyleCnt="0"/>
      <dgm:spPr/>
      <dgm:t>
        <a:bodyPr/>
        <a:lstStyle/>
        <a:p>
          <a:endParaRPr lang="ru-RU"/>
        </a:p>
      </dgm:t>
    </dgm:pt>
    <dgm:pt modelId="{C94971E8-4633-4BD4-8FC8-D801A3E5410B}" type="pres">
      <dgm:prSet presAssocID="{6B233CCF-54D6-4755-BF1E-E8118A769302}" presName="node" presStyleLbl="node1" presStyleIdx="5" presStyleCnt="9">
        <dgm:presLayoutVars>
          <dgm:bulletEnabled val="1"/>
        </dgm:presLayoutVars>
      </dgm:prSet>
      <dgm:spPr/>
      <dgm:t>
        <a:bodyPr/>
        <a:lstStyle/>
        <a:p>
          <a:endParaRPr lang="ru-RU"/>
        </a:p>
      </dgm:t>
    </dgm:pt>
    <dgm:pt modelId="{5AC44931-5DD0-41CE-8824-0631B455AE42}" type="pres">
      <dgm:prSet presAssocID="{97D52906-C9FA-4ACF-B472-A109C1430755}" presName="sibTrans" presStyleCnt="0"/>
      <dgm:spPr/>
      <dgm:t>
        <a:bodyPr/>
        <a:lstStyle/>
        <a:p>
          <a:endParaRPr lang="ru-RU"/>
        </a:p>
      </dgm:t>
    </dgm:pt>
    <dgm:pt modelId="{18442555-4859-4119-845B-72038C1720AF}" type="pres">
      <dgm:prSet presAssocID="{52B1D0D7-1E11-4ED4-9D89-1AB181663D73}" presName="node" presStyleLbl="node1" presStyleIdx="6" presStyleCnt="9" custLinFactNeighborX="1773" custLinFactNeighborY="1657">
        <dgm:presLayoutVars>
          <dgm:bulletEnabled val="1"/>
        </dgm:presLayoutVars>
      </dgm:prSet>
      <dgm:spPr/>
      <dgm:t>
        <a:bodyPr/>
        <a:lstStyle/>
        <a:p>
          <a:endParaRPr lang="ru-RU"/>
        </a:p>
      </dgm:t>
    </dgm:pt>
    <dgm:pt modelId="{6CD8F359-8653-4EF6-AB76-1523ED7C85F7}" type="pres">
      <dgm:prSet presAssocID="{BB6D30A6-39D6-42F1-92E7-56142728C38D}" presName="sibTrans" presStyleCnt="0"/>
      <dgm:spPr/>
      <dgm:t>
        <a:bodyPr/>
        <a:lstStyle/>
        <a:p>
          <a:endParaRPr lang="ru-RU"/>
        </a:p>
      </dgm:t>
    </dgm:pt>
    <dgm:pt modelId="{E7E16394-DD2D-4C27-9CD3-EFFF6E90DB25}" type="pres">
      <dgm:prSet presAssocID="{744FD4B0-B968-4889-B9A1-405635C1DC74}" presName="node" presStyleLbl="node1" presStyleIdx="7" presStyleCnt="9" custLinFactNeighborX="3278" custLinFactNeighborY="-3809">
        <dgm:presLayoutVars>
          <dgm:bulletEnabled val="1"/>
        </dgm:presLayoutVars>
      </dgm:prSet>
      <dgm:spPr/>
      <dgm:t>
        <a:bodyPr/>
        <a:lstStyle/>
        <a:p>
          <a:endParaRPr lang="ru-RU"/>
        </a:p>
      </dgm:t>
    </dgm:pt>
    <dgm:pt modelId="{113F223B-EEF7-4A4A-A79A-08631C70678B}" type="pres">
      <dgm:prSet presAssocID="{FCBA5DF9-2603-4FB1-AE39-D61E096B3A96}" presName="sibTrans" presStyleCnt="0"/>
      <dgm:spPr/>
    </dgm:pt>
    <dgm:pt modelId="{C15EEC98-2348-4AE4-B018-FF1BCBE9BFD9}" type="pres">
      <dgm:prSet presAssocID="{9A374FFB-E377-4BE2-9C0D-4D4BDD340C61}" presName="node" presStyleLbl="node1" presStyleIdx="8" presStyleCnt="9" custLinFactNeighborX="2782" custLinFactNeighborY="-3809">
        <dgm:presLayoutVars>
          <dgm:bulletEnabled val="1"/>
        </dgm:presLayoutVars>
      </dgm:prSet>
      <dgm:spPr/>
      <dgm:t>
        <a:bodyPr/>
        <a:lstStyle/>
        <a:p>
          <a:endParaRPr lang="ru-RU"/>
        </a:p>
      </dgm:t>
    </dgm:pt>
  </dgm:ptLst>
  <dgm:cxnLst>
    <dgm:cxn modelId="{C8E33A2C-3515-4D4A-9BF9-CDB263310302}" srcId="{E3B6E1A6-335C-4958-9D34-220E0923536F}" destId="{CDE14C9A-D5F4-4E71-884E-259C3FF13E55}" srcOrd="1" destOrd="0" parTransId="{F4CB3246-5706-41E3-916C-11405984385A}" sibTransId="{B692D19F-21BC-401E-BA76-0453DDD4A70D}"/>
    <dgm:cxn modelId="{0A17D665-07A5-4928-A3F3-9198D0152F45}" srcId="{E3B6E1A6-335C-4958-9D34-220E0923536F}" destId="{744FD4B0-B968-4889-B9A1-405635C1DC74}" srcOrd="7" destOrd="0" parTransId="{70E056EF-549E-4AF1-AC07-5FDB18A59350}" sibTransId="{FCBA5DF9-2603-4FB1-AE39-D61E096B3A96}"/>
    <dgm:cxn modelId="{0C12F8E6-5804-46B1-AE77-21334F372D68}" srcId="{E3B6E1A6-335C-4958-9D34-220E0923536F}" destId="{890BAB57-084C-4E93-A8EF-DFB7E9F8E9AB}" srcOrd="0" destOrd="0" parTransId="{CD16AB64-CA73-4EAD-A46F-70CA3493298C}" sibTransId="{F709C535-96AF-4BE7-904A-C1055B55D249}"/>
    <dgm:cxn modelId="{02E6E5B1-F17B-45B2-B5DD-451E1A6A13C0}" type="presOf" srcId="{52B1D0D7-1E11-4ED4-9D89-1AB181663D73}" destId="{18442555-4859-4119-845B-72038C1720AF}" srcOrd="0" destOrd="0" presId="urn:microsoft.com/office/officeart/2005/8/layout/default#1"/>
    <dgm:cxn modelId="{50C277B6-7158-4266-B2A6-FC208E41FF6E}" srcId="{E3B6E1A6-335C-4958-9D34-220E0923536F}" destId="{52B1D0D7-1E11-4ED4-9D89-1AB181663D73}" srcOrd="6" destOrd="0" parTransId="{19E5733E-F32C-4B6D-9663-E99007254103}" sibTransId="{BB6D30A6-39D6-42F1-92E7-56142728C38D}"/>
    <dgm:cxn modelId="{B99FCFC1-9FED-4573-B9E2-E6B8A2747292}" type="presOf" srcId="{890BAB57-084C-4E93-A8EF-DFB7E9F8E9AB}" destId="{50A6F68F-D87E-4A03-888F-04078C205AAB}" srcOrd="0" destOrd="0" presId="urn:microsoft.com/office/officeart/2005/8/layout/default#1"/>
    <dgm:cxn modelId="{35966DE4-3C9C-44BD-A309-51B7FF11AF83}" type="presOf" srcId="{6B233CCF-54D6-4755-BF1E-E8118A769302}" destId="{C94971E8-4633-4BD4-8FC8-D801A3E5410B}" srcOrd="0" destOrd="0" presId="urn:microsoft.com/office/officeart/2005/8/layout/default#1"/>
    <dgm:cxn modelId="{33345528-B742-4B28-880A-3611476F3757}" srcId="{E3B6E1A6-335C-4958-9D34-220E0923536F}" destId="{6B233CCF-54D6-4755-BF1E-E8118A769302}" srcOrd="5" destOrd="0" parTransId="{97CF1AF9-61D2-4501-AFAD-2CEFD37EB342}" sibTransId="{97D52906-C9FA-4ACF-B472-A109C1430755}"/>
    <dgm:cxn modelId="{087BCE6C-FE6D-49CF-92CF-5666C8C83555}" type="presOf" srcId="{744FD4B0-B968-4889-B9A1-405635C1DC74}" destId="{E7E16394-DD2D-4C27-9CD3-EFFF6E90DB25}" srcOrd="0" destOrd="0" presId="urn:microsoft.com/office/officeart/2005/8/layout/default#1"/>
    <dgm:cxn modelId="{30743D32-D80E-421F-A095-9E1CC93D9267}" type="presOf" srcId="{CDE14C9A-D5F4-4E71-884E-259C3FF13E55}" destId="{83FFB069-7F4E-4F01-93B6-4D134A4AF746}" srcOrd="0" destOrd="0" presId="urn:microsoft.com/office/officeart/2005/8/layout/default#1"/>
    <dgm:cxn modelId="{707C845F-C089-4575-981D-101CAACE1D5F}" type="presOf" srcId="{763467E7-7527-4DBC-A847-FA527ADF6EA4}" destId="{6D47ACE9-FFC7-462B-80BC-01EECE993871}" srcOrd="0" destOrd="0" presId="urn:microsoft.com/office/officeart/2005/8/layout/default#1"/>
    <dgm:cxn modelId="{92F35C4A-6D21-4EB6-81AF-AD36FF8222BE}" srcId="{E3B6E1A6-335C-4958-9D34-220E0923536F}" destId="{2B3C6AE2-30F9-4BD0-8F43-83E57DC4F5EC}" srcOrd="4" destOrd="0" parTransId="{B2C166A7-DDC5-42A0-8664-CE790AD50063}" sibTransId="{416414BC-5F0F-498F-8094-0BCD1A419032}"/>
    <dgm:cxn modelId="{9109188A-8927-41CB-8B14-1E5A25FD0B01}" type="presOf" srcId="{2B3C6AE2-30F9-4BD0-8F43-83E57DC4F5EC}" destId="{98FA8236-936D-44D1-BAD0-CDBB352025CE}" srcOrd="0" destOrd="0" presId="urn:microsoft.com/office/officeart/2005/8/layout/default#1"/>
    <dgm:cxn modelId="{BC1966AF-1D38-44EB-8D86-B50ADE76B4F5}" type="presOf" srcId="{E3B6E1A6-335C-4958-9D34-220E0923536F}" destId="{AA2BCA1F-E923-41D1-9CBE-F5DBD359B4C4}" srcOrd="0" destOrd="0" presId="urn:microsoft.com/office/officeart/2005/8/layout/default#1"/>
    <dgm:cxn modelId="{4F5F0C5C-3041-42CA-9AB5-165FCE9ED190}" srcId="{E3B6E1A6-335C-4958-9D34-220E0923536F}" destId="{1CB92A12-F718-42C3-B71A-3C68F7ADBC52}" srcOrd="2" destOrd="0" parTransId="{8307AB7A-0331-4391-B852-F6DE102F74AB}" sibTransId="{2CE05A4E-4164-43C4-A6AD-0C572E08E952}"/>
    <dgm:cxn modelId="{169A56CA-8986-49AE-A4AD-D71CC6538F31}" type="presOf" srcId="{9A374FFB-E377-4BE2-9C0D-4D4BDD340C61}" destId="{C15EEC98-2348-4AE4-B018-FF1BCBE9BFD9}" srcOrd="0" destOrd="0" presId="urn:microsoft.com/office/officeart/2005/8/layout/default#1"/>
    <dgm:cxn modelId="{62F61565-D42B-4820-A5BF-5F9C7FBA02D8}" srcId="{E3B6E1A6-335C-4958-9D34-220E0923536F}" destId="{9A374FFB-E377-4BE2-9C0D-4D4BDD340C61}" srcOrd="8" destOrd="0" parTransId="{A34F1355-B61E-416A-BB6A-EC29AC62D8C6}" sibTransId="{86A166AD-FD83-48BD-89C7-059E17E4559B}"/>
    <dgm:cxn modelId="{50EBFF6D-E431-4740-A377-6D97B9CE77AB}" srcId="{E3B6E1A6-335C-4958-9D34-220E0923536F}" destId="{763467E7-7527-4DBC-A847-FA527ADF6EA4}" srcOrd="3" destOrd="0" parTransId="{98FE408B-425F-44C7-8F58-BDD5875CACBC}" sibTransId="{729FF170-6E63-4E77-B176-AAFC6FBDE4A4}"/>
    <dgm:cxn modelId="{F8B799FF-AEF5-4CCB-A532-85CBC1751560}" type="presOf" srcId="{1CB92A12-F718-42C3-B71A-3C68F7ADBC52}" destId="{9BAC7B0E-9D2A-4337-9A3E-758492742D50}" srcOrd="0" destOrd="0" presId="urn:microsoft.com/office/officeart/2005/8/layout/default#1"/>
    <dgm:cxn modelId="{E1FA23CA-C584-4EBB-8746-D7D46C3FF209}" type="presParOf" srcId="{AA2BCA1F-E923-41D1-9CBE-F5DBD359B4C4}" destId="{50A6F68F-D87E-4A03-888F-04078C205AAB}" srcOrd="0" destOrd="0" presId="urn:microsoft.com/office/officeart/2005/8/layout/default#1"/>
    <dgm:cxn modelId="{F5A0D5E0-5DBD-4B8C-864F-023888FD2C15}" type="presParOf" srcId="{AA2BCA1F-E923-41D1-9CBE-F5DBD359B4C4}" destId="{40BEB59F-5099-4431-BBC2-125B51488A1B}" srcOrd="1" destOrd="0" presId="urn:microsoft.com/office/officeart/2005/8/layout/default#1"/>
    <dgm:cxn modelId="{1A6B77C7-BA0B-449D-B292-050C27BE0CC6}" type="presParOf" srcId="{AA2BCA1F-E923-41D1-9CBE-F5DBD359B4C4}" destId="{83FFB069-7F4E-4F01-93B6-4D134A4AF746}" srcOrd="2" destOrd="0" presId="urn:microsoft.com/office/officeart/2005/8/layout/default#1"/>
    <dgm:cxn modelId="{99075805-83D6-4D84-B60A-A23F4B746BE8}" type="presParOf" srcId="{AA2BCA1F-E923-41D1-9CBE-F5DBD359B4C4}" destId="{210ABCBC-05A6-4DBE-B0F7-B76BD9258CFF}" srcOrd="3" destOrd="0" presId="urn:microsoft.com/office/officeart/2005/8/layout/default#1"/>
    <dgm:cxn modelId="{AE10A026-ECDE-4419-B06C-FC3563FF1C0B}" type="presParOf" srcId="{AA2BCA1F-E923-41D1-9CBE-F5DBD359B4C4}" destId="{9BAC7B0E-9D2A-4337-9A3E-758492742D50}" srcOrd="4" destOrd="0" presId="urn:microsoft.com/office/officeart/2005/8/layout/default#1"/>
    <dgm:cxn modelId="{D2510858-B6E2-4FFD-80B9-9094A235A525}" type="presParOf" srcId="{AA2BCA1F-E923-41D1-9CBE-F5DBD359B4C4}" destId="{C893F9FE-8577-4B96-A145-514485997415}" srcOrd="5" destOrd="0" presId="urn:microsoft.com/office/officeart/2005/8/layout/default#1"/>
    <dgm:cxn modelId="{88A904AD-F08C-42B3-A869-43CA041EE64E}" type="presParOf" srcId="{AA2BCA1F-E923-41D1-9CBE-F5DBD359B4C4}" destId="{6D47ACE9-FFC7-462B-80BC-01EECE993871}" srcOrd="6" destOrd="0" presId="urn:microsoft.com/office/officeart/2005/8/layout/default#1"/>
    <dgm:cxn modelId="{4C62BB4E-06CC-4126-AEF1-E2308C4CB22A}" type="presParOf" srcId="{AA2BCA1F-E923-41D1-9CBE-F5DBD359B4C4}" destId="{32D7AE02-68A6-42CE-A82B-32862CABCB4A}" srcOrd="7" destOrd="0" presId="urn:microsoft.com/office/officeart/2005/8/layout/default#1"/>
    <dgm:cxn modelId="{84DC96D5-E630-4EA5-AB82-3B5CA3423C02}" type="presParOf" srcId="{AA2BCA1F-E923-41D1-9CBE-F5DBD359B4C4}" destId="{98FA8236-936D-44D1-BAD0-CDBB352025CE}" srcOrd="8" destOrd="0" presId="urn:microsoft.com/office/officeart/2005/8/layout/default#1"/>
    <dgm:cxn modelId="{F849BBCC-4B8D-480C-BB74-AC32436FFE91}" type="presParOf" srcId="{AA2BCA1F-E923-41D1-9CBE-F5DBD359B4C4}" destId="{BB488266-8DCB-4B84-B9D8-484DBC42E66F}" srcOrd="9" destOrd="0" presId="urn:microsoft.com/office/officeart/2005/8/layout/default#1"/>
    <dgm:cxn modelId="{23FF1A26-2DBC-431F-9644-F57D8B3874D2}" type="presParOf" srcId="{AA2BCA1F-E923-41D1-9CBE-F5DBD359B4C4}" destId="{C94971E8-4633-4BD4-8FC8-D801A3E5410B}" srcOrd="10" destOrd="0" presId="urn:microsoft.com/office/officeart/2005/8/layout/default#1"/>
    <dgm:cxn modelId="{4A7B565E-B6E1-4D8D-9FEC-C6755B79EA92}" type="presParOf" srcId="{AA2BCA1F-E923-41D1-9CBE-F5DBD359B4C4}" destId="{5AC44931-5DD0-41CE-8824-0631B455AE42}" srcOrd="11" destOrd="0" presId="urn:microsoft.com/office/officeart/2005/8/layout/default#1"/>
    <dgm:cxn modelId="{62B9773E-DA5D-4216-8147-C48417256E5F}" type="presParOf" srcId="{AA2BCA1F-E923-41D1-9CBE-F5DBD359B4C4}" destId="{18442555-4859-4119-845B-72038C1720AF}" srcOrd="12" destOrd="0" presId="urn:microsoft.com/office/officeart/2005/8/layout/default#1"/>
    <dgm:cxn modelId="{023D505D-9D97-46AE-8645-EEC9EC35E95B}" type="presParOf" srcId="{AA2BCA1F-E923-41D1-9CBE-F5DBD359B4C4}" destId="{6CD8F359-8653-4EF6-AB76-1523ED7C85F7}" srcOrd="13" destOrd="0" presId="urn:microsoft.com/office/officeart/2005/8/layout/default#1"/>
    <dgm:cxn modelId="{9C1A9133-E32E-4B35-971F-FFAEBF0B54A8}" type="presParOf" srcId="{AA2BCA1F-E923-41D1-9CBE-F5DBD359B4C4}" destId="{E7E16394-DD2D-4C27-9CD3-EFFF6E90DB25}" srcOrd="14" destOrd="0" presId="urn:microsoft.com/office/officeart/2005/8/layout/default#1"/>
    <dgm:cxn modelId="{4D8EC3BD-523E-47C4-A7E3-3BAA16B1BB07}" type="presParOf" srcId="{AA2BCA1F-E923-41D1-9CBE-F5DBD359B4C4}" destId="{113F223B-EEF7-4A4A-A79A-08631C70678B}" srcOrd="15" destOrd="0" presId="urn:microsoft.com/office/officeart/2005/8/layout/default#1"/>
    <dgm:cxn modelId="{BBDC4DAC-5345-4B7F-A095-96BC8E036789}" type="presParOf" srcId="{AA2BCA1F-E923-41D1-9CBE-F5DBD359B4C4}" destId="{C15EEC98-2348-4AE4-B018-FF1BCBE9BFD9}"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BCA9-4BF1-4473-B631-3C8382CFC7B8}">
      <dsp:nvSpPr>
        <dsp:cNvPr id="0" name=""/>
        <dsp:cNvSpPr/>
      </dsp:nvSpPr>
      <dsp:spPr>
        <a:xfrm>
          <a:off x="0" y="593432"/>
          <a:ext cx="8463314"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79792-7FF6-4864-B48F-D938C903E266}">
      <dsp:nvSpPr>
        <dsp:cNvPr id="0" name=""/>
        <dsp:cNvSpPr/>
      </dsp:nvSpPr>
      <dsp:spPr>
        <a:xfrm>
          <a:off x="460429" y="407009"/>
          <a:ext cx="7927983" cy="760137"/>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endParaRPr lang="ru-RU" sz="1400" kern="1200" dirty="0"/>
        </a:p>
      </dsp:txBody>
      <dsp:txXfrm>
        <a:off x="497536" y="444116"/>
        <a:ext cx="7853769" cy="685923"/>
      </dsp:txXfrm>
    </dsp:sp>
    <dsp:sp modelId="{9EF67DCD-ED42-4C3B-B1F3-7F6D8AF1DDD8}">
      <dsp:nvSpPr>
        <dsp:cNvPr id="0" name=""/>
        <dsp:cNvSpPr/>
      </dsp:nvSpPr>
      <dsp:spPr>
        <a:xfrm>
          <a:off x="0" y="1649730"/>
          <a:ext cx="8463314"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8DDA6-788D-4E3F-AFA6-52F60ACBA801}">
      <dsp:nvSpPr>
        <dsp:cNvPr id="0" name=""/>
        <dsp:cNvSpPr/>
      </dsp:nvSpPr>
      <dsp:spPr>
        <a:xfrm>
          <a:off x="389274" y="1407143"/>
          <a:ext cx="7945164" cy="771178"/>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повышение эффективности бюджетной политики, в том числе за счет роста эффективности бюджетных расходов, обеспечения адресности социальной помощи, проведения структурных реформ в социальной сфере</a:t>
          </a:r>
          <a:endParaRPr lang="ru-RU" sz="1400" b="1" kern="1200" dirty="0"/>
        </a:p>
      </dsp:txBody>
      <dsp:txXfrm>
        <a:off x="426920" y="1444789"/>
        <a:ext cx="7869872" cy="695886"/>
      </dsp:txXfrm>
    </dsp:sp>
    <dsp:sp modelId="{1C47213C-A6F6-493A-A3AA-EB679B3C5AEE}">
      <dsp:nvSpPr>
        <dsp:cNvPr id="0" name=""/>
        <dsp:cNvSpPr/>
      </dsp:nvSpPr>
      <dsp:spPr>
        <a:xfrm>
          <a:off x="0" y="2466210"/>
          <a:ext cx="8463314"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8748E-5E04-4A40-9F16-29D8C1B89F99}">
      <dsp:nvSpPr>
        <dsp:cNvPr id="0" name=""/>
        <dsp:cNvSpPr/>
      </dsp:nvSpPr>
      <dsp:spPr>
        <a:xfrm>
          <a:off x="428628" y="2428893"/>
          <a:ext cx="794860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en-US" sz="1400" b="1" kern="1200" dirty="0" smtClean="0"/>
            <a:t>c</a:t>
          </a:r>
          <a:r>
            <a:rPr lang="ru-RU" sz="1400" b="1" kern="1200" dirty="0" err="1" smtClean="0"/>
            <a:t>оответствие</a:t>
          </a:r>
          <a:r>
            <a:rPr lang="ru-RU" sz="1400" b="1" kern="1200" dirty="0" smtClean="0"/>
            <a:t> финансовых возможностей Казанского сельского поселения  ключевым направлениям развития</a:t>
          </a:r>
          <a:endParaRPr lang="ru-RU" sz="1400" b="1" kern="1200" dirty="0"/>
        </a:p>
      </dsp:txBody>
      <dsp:txXfrm>
        <a:off x="454567" y="2454832"/>
        <a:ext cx="7896722" cy="479482"/>
      </dsp:txXfrm>
    </dsp:sp>
    <dsp:sp modelId="{3E33732A-F8B4-4465-ACE5-9BF94690F1CA}">
      <dsp:nvSpPr>
        <dsp:cNvPr id="0" name=""/>
        <dsp:cNvSpPr/>
      </dsp:nvSpPr>
      <dsp:spPr>
        <a:xfrm>
          <a:off x="0" y="3282690"/>
          <a:ext cx="8463314"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4BF8C-26FD-44EE-8FC5-246A4611793E}">
      <dsp:nvSpPr>
        <dsp:cNvPr id="0" name=""/>
        <dsp:cNvSpPr/>
      </dsp:nvSpPr>
      <dsp:spPr>
        <a:xfrm>
          <a:off x="389274" y="3264534"/>
          <a:ext cx="7936218"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повышение роли бюджетной политики для поддержки экономического роста</a:t>
          </a:r>
          <a:endParaRPr lang="ru-RU" sz="1400" b="1" kern="1200" dirty="0"/>
        </a:p>
      </dsp:txBody>
      <dsp:txXfrm>
        <a:off x="415213" y="3290473"/>
        <a:ext cx="7884340" cy="479482"/>
      </dsp:txXfrm>
    </dsp:sp>
    <dsp:sp modelId="{C8C0F157-4D4C-4EAC-9F33-EEDBE2F58A05}">
      <dsp:nvSpPr>
        <dsp:cNvPr id="0" name=""/>
        <dsp:cNvSpPr/>
      </dsp:nvSpPr>
      <dsp:spPr>
        <a:xfrm>
          <a:off x="0" y="4099170"/>
          <a:ext cx="8463314"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C99DD-F9DC-4590-B995-94C9C78F8785}">
      <dsp:nvSpPr>
        <dsp:cNvPr id="0" name=""/>
        <dsp:cNvSpPr/>
      </dsp:nvSpPr>
      <dsp:spPr>
        <a:xfrm>
          <a:off x="389274" y="4120386"/>
          <a:ext cx="7891134"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lvl="0" algn="l" defTabSz="622300">
            <a:lnSpc>
              <a:spcPct val="90000"/>
            </a:lnSpc>
            <a:spcBef>
              <a:spcPct val="0"/>
            </a:spcBef>
            <a:spcAft>
              <a:spcPct val="35000"/>
            </a:spcAft>
          </a:pPr>
          <a:r>
            <a:rPr lang="ru-RU" sz="1400" b="1" kern="1200" dirty="0" smtClean="0"/>
            <a:t>повышение прозрачности и открытости бюджетного процесса</a:t>
          </a:r>
          <a:endParaRPr lang="ru-RU" sz="1400" b="1" kern="1200" dirty="0"/>
        </a:p>
      </dsp:txBody>
      <dsp:txXfrm>
        <a:off x="415213" y="4146325"/>
        <a:ext cx="7839256"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6F68F-D87E-4A03-888F-04078C205AAB}">
      <dsp:nvSpPr>
        <dsp:cNvPr id="0" name=""/>
        <dsp:cNvSpPr/>
      </dsp:nvSpPr>
      <dsp:spPr>
        <a:xfrm>
          <a:off x="1113193" y="577"/>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Защита населения и территории от чрезвычайных ситуаций, обеспечение пожарной безопасности людей на водных объектах  </a:t>
          </a:r>
          <a:r>
            <a:rPr lang="ru-RU" sz="1200" b="1" kern="1200" dirty="0" smtClean="0"/>
            <a:t>0,9%</a:t>
          </a:r>
          <a:endParaRPr lang="ru-RU" sz="1200" b="1" kern="1200" dirty="0" smtClean="0"/>
        </a:p>
      </dsp:txBody>
      <dsp:txXfrm>
        <a:off x="1113193" y="577"/>
        <a:ext cx="2195666" cy="1317399"/>
      </dsp:txXfrm>
    </dsp:sp>
    <dsp:sp modelId="{83FFB069-7F4E-4F01-93B6-4D134A4AF746}">
      <dsp:nvSpPr>
        <dsp:cNvPr id="0" name=""/>
        <dsp:cNvSpPr/>
      </dsp:nvSpPr>
      <dsp:spPr>
        <a:xfrm>
          <a:off x="3528426" y="577"/>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t>Развитие транспортной системы  </a:t>
          </a:r>
          <a:r>
            <a:rPr lang="ru-RU" sz="1100" b="1" kern="1200" dirty="0" smtClean="0"/>
            <a:t>16,1%</a:t>
          </a:r>
          <a:endParaRPr lang="ru-RU" sz="1100" b="1" kern="1200" dirty="0"/>
        </a:p>
      </dsp:txBody>
      <dsp:txXfrm>
        <a:off x="3528426" y="577"/>
        <a:ext cx="2195666" cy="1317399"/>
      </dsp:txXfrm>
    </dsp:sp>
    <dsp:sp modelId="{9BAC7B0E-9D2A-4337-9A3E-758492742D50}">
      <dsp:nvSpPr>
        <dsp:cNvPr id="0" name=""/>
        <dsp:cNvSpPr/>
      </dsp:nvSpPr>
      <dsp:spPr>
        <a:xfrm>
          <a:off x="5943659" y="577"/>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t>Муниципальная политика </a:t>
          </a:r>
          <a:r>
            <a:rPr lang="ru-RU" sz="1100" b="1" kern="1200" dirty="0" smtClean="0"/>
            <a:t>1,8%</a:t>
          </a:r>
          <a:endParaRPr lang="ru-RU" sz="1100" b="1" kern="1200" dirty="0"/>
        </a:p>
      </dsp:txBody>
      <dsp:txXfrm>
        <a:off x="5943659" y="577"/>
        <a:ext cx="2195666" cy="1317399"/>
      </dsp:txXfrm>
    </dsp:sp>
    <dsp:sp modelId="{6D47ACE9-FFC7-462B-80BC-01EECE993871}">
      <dsp:nvSpPr>
        <dsp:cNvPr id="0" name=""/>
        <dsp:cNvSpPr/>
      </dsp:nvSpPr>
      <dsp:spPr>
        <a:xfrm>
          <a:off x="1113193" y="1537544"/>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t>Социальная поддержка граждан </a:t>
          </a:r>
          <a:r>
            <a:rPr lang="ru-RU" sz="1100" b="1" kern="1200" dirty="0" smtClean="0"/>
            <a:t>0,3%</a:t>
          </a:r>
          <a:endParaRPr lang="ru-RU" sz="1100" b="1" kern="1200" dirty="0"/>
        </a:p>
      </dsp:txBody>
      <dsp:txXfrm>
        <a:off x="1113193" y="1537544"/>
        <a:ext cx="2195666" cy="1317399"/>
      </dsp:txXfrm>
    </dsp:sp>
    <dsp:sp modelId="{98FA8236-936D-44D1-BAD0-CDBB352025CE}">
      <dsp:nvSpPr>
        <dsp:cNvPr id="0" name=""/>
        <dsp:cNvSpPr/>
      </dsp:nvSpPr>
      <dsp:spPr>
        <a:xfrm>
          <a:off x="3528426" y="1537544"/>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t>Развитие культуры и туризма  </a:t>
          </a:r>
          <a:r>
            <a:rPr lang="ru-RU" sz="1100" b="1" kern="1200" dirty="0" smtClean="0"/>
            <a:t>8,0%</a:t>
          </a:r>
          <a:endParaRPr lang="ru-RU" sz="1100" b="1" kern="1200" dirty="0"/>
        </a:p>
      </dsp:txBody>
      <dsp:txXfrm>
        <a:off x="3528426" y="1537544"/>
        <a:ext cx="2195666" cy="1317399"/>
      </dsp:txXfrm>
    </dsp:sp>
    <dsp:sp modelId="{C94971E8-4633-4BD4-8FC8-D801A3E5410B}">
      <dsp:nvSpPr>
        <dsp:cNvPr id="0" name=""/>
        <dsp:cNvSpPr/>
      </dsp:nvSpPr>
      <dsp:spPr>
        <a:xfrm>
          <a:off x="5943659" y="1537544"/>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t>Обеспечение качественными жилищно-коммунальными услугами населения  Казанского сельского поселения и благоустройство территории поселения </a:t>
          </a:r>
          <a:r>
            <a:rPr lang="ru-RU" sz="1100" b="1" kern="1200" dirty="0" smtClean="0"/>
            <a:t>19,5%</a:t>
          </a:r>
          <a:endParaRPr lang="ru-RU" sz="1100" b="1" kern="1200" dirty="0"/>
        </a:p>
      </dsp:txBody>
      <dsp:txXfrm>
        <a:off x="5943659" y="1537544"/>
        <a:ext cx="2195666" cy="1317399"/>
      </dsp:txXfrm>
    </dsp:sp>
    <dsp:sp modelId="{18442555-4859-4119-845B-72038C1720AF}">
      <dsp:nvSpPr>
        <dsp:cNvPr id="0" name=""/>
        <dsp:cNvSpPr/>
      </dsp:nvSpPr>
      <dsp:spPr>
        <a:xfrm>
          <a:off x="1152122" y="3075088"/>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err="1" smtClean="0"/>
            <a:t>Энергоэффективность</a:t>
          </a:r>
          <a:r>
            <a:rPr lang="ru-RU" sz="1100" b="1" kern="1200" dirty="0" smtClean="0"/>
            <a:t> и развитие энергетики  </a:t>
          </a:r>
          <a:r>
            <a:rPr lang="ru-RU" sz="1100" b="1" kern="1200" dirty="0" smtClean="0"/>
            <a:t>12,2%</a:t>
          </a:r>
          <a:endParaRPr lang="ru-RU" sz="1100" b="1" kern="1200" dirty="0"/>
        </a:p>
      </dsp:txBody>
      <dsp:txXfrm>
        <a:off x="1152122" y="3075088"/>
        <a:ext cx="2195666" cy="1317399"/>
      </dsp:txXfrm>
    </dsp:sp>
    <dsp:sp modelId="{E7E16394-DD2D-4C27-9CD3-EFFF6E90DB25}">
      <dsp:nvSpPr>
        <dsp:cNvPr id="0" name=""/>
        <dsp:cNvSpPr/>
      </dsp:nvSpPr>
      <dsp:spPr>
        <a:xfrm>
          <a:off x="3600400" y="3024330"/>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t>Обеспечение общественного порядка и противодействия преступности  </a:t>
          </a:r>
          <a:r>
            <a:rPr lang="ru-RU" sz="1100" b="1" kern="1200" dirty="0" smtClean="0"/>
            <a:t>0,3%</a:t>
          </a:r>
          <a:endParaRPr lang="ru-RU" sz="1100" b="1" kern="1200" dirty="0"/>
        </a:p>
      </dsp:txBody>
      <dsp:txXfrm>
        <a:off x="3600400" y="3024330"/>
        <a:ext cx="2195666" cy="1317399"/>
      </dsp:txXfrm>
    </dsp:sp>
    <dsp:sp modelId="{C15EEC98-2348-4AE4-B018-FF1BCBE9BFD9}">
      <dsp:nvSpPr>
        <dsp:cNvPr id="0" name=""/>
        <dsp:cNvSpPr/>
      </dsp:nvSpPr>
      <dsp:spPr>
        <a:xfrm>
          <a:off x="6004743" y="3024330"/>
          <a:ext cx="2195666" cy="131739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Формирование  комфортной городской среды 8,0%</a:t>
          </a:r>
          <a:endParaRPr lang="ru-RU" sz="1400" b="1" kern="1200" dirty="0"/>
        </a:p>
      </dsp:txBody>
      <dsp:txXfrm>
        <a:off x="6004743" y="3024330"/>
        <a:ext cx="2195666" cy="13173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97364"/>
          </a:xfrm>
          <a:prstGeom prst="rect">
            <a:avLst/>
          </a:prstGeom>
        </p:spPr>
        <p:txBody>
          <a:bodyPr vert="horz" lIns="91961" tIns="45981" rIns="91961" bIns="45981" rtlCol="0"/>
          <a:lstStyle>
            <a:lvl1pPr algn="l">
              <a:defRPr sz="1200"/>
            </a:lvl1pPr>
          </a:lstStyle>
          <a:p>
            <a:endParaRPr lang="ru-RU"/>
          </a:p>
        </p:txBody>
      </p:sp>
      <p:sp>
        <p:nvSpPr>
          <p:cNvPr id="3" name="Дата 2"/>
          <p:cNvSpPr>
            <a:spLocks noGrp="1"/>
          </p:cNvSpPr>
          <p:nvPr>
            <p:ph type="dt" idx="1"/>
          </p:nvPr>
        </p:nvSpPr>
        <p:spPr>
          <a:xfrm>
            <a:off x="3884613" y="1"/>
            <a:ext cx="2971800" cy="497364"/>
          </a:xfrm>
          <a:prstGeom prst="rect">
            <a:avLst/>
          </a:prstGeom>
        </p:spPr>
        <p:txBody>
          <a:bodyPr vert="horz" lIns="91961" tIns="45981" rIns="91961" bIns="45981" rtlCol="0"/>
          <a:lstStyle>
            <a:lvl1pPr algn="r">
              <a:defRPr sz="1200"/>
            </a:lvl1pPr>
          </a:lstStyle>
          <a:p>
            <a:fld id="{E77FDFF6-8A31-4A2E-9038-4B9DBC9C34FF}" type="datetimeFigureOut">
              <a:rPr lang="ru-RU" smtClean="0"/>
              <a:pPr/>
              <a:t>15.11.2018</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961" tIns="45981" rIns="91961" bIns="45981" rtlCol="0" anchor="ctr"/>
          <a:lstStyle/>
          <a:p>
            <a:endParaRPr lang="ru-RU"/>
          </a:p>
        </p:txBody>
      </p:sp>
      <p:sp>
        <p:nvSpPr>
          <p:cNvPr id="5" name="Заметки 4"/>
          <p:cNvSpPr>
            <a:spLocks noGrp="1"/>
          </p:cNvSpPr>
          <p:nvPr>
            <p:ph type="body" sz="quarter" idx="3"/>
          </p:nvPr>
        </p:nvSpPr>
        <p:spPr>
          <a:xfrm>
            <a:off x="685800" y="4724956"/>
            <a:ext cx="5486400" cy="4476275"/>
          </a:xfrm>
          <a:prstGeom prst="rect">
            <a:avLst/>
          </a:prstGeom>
        </p:spPr>
        <p:txBody>
          <a:bodyPr vert="horz" lIns="91961" tIns="45981" rIns="91961" bIns="4598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961" tIns="45981" rIns="91961" bIns="45981"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961" tIns="45981" rIns="91961" bIns="45981" rtlCol="0" anchor="b"/>
          <a:lstStyle>
            <a:lvl1pPr algn="r">
              <a:defRPr sz="1200"/>
            </a:lvl1pPr>
          </a:lstStyle>
          <a:p>
            <a:fld id="{E77F8241-7405-46EB-8E73-8CAE69F73DF1}" type="slidenum">
              <a:rPr lang="ru-RU" smtClean="0"/>
              <a:pPr/>
              <a:t>‹#›</a:t>
            </a:fld>
            <a:endParaRPr lang="ru-RU"/>
          </a:p>
        </p:txBody>
      </p:sp>
    </p:spTree>
    <p:extLst>
      <p:ext uri="{BB962C8B-B14F-4D97-AF65-F5344CB8AC3E}">
        <p14:creationId xmlns:p14="http://schemas.microsoft.com/office/powerpoint/2010/main" val="370343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F8241-7405-46EB-8E73-8CAE69F73DF1}"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5" y="3810003"/>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Прямоугольник 23"/>
          <p:cNvSpPr/>
          <p:nvPr/>
        </p:nvSpPr>
        <p:spPr>
          <a:xfrm flipV="1">
            <a:off x="5410204"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Прямоугольник 24"/>
          <p:cNvSpPr/>
          <p:nvPr/>
        </p:nvSpPr>
        <p:spPr>
          <a:xfrm flipV="1">
            <a:off x="5410204"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Прямоугольник 9"/>
          <p:cNvSpPr/>
          <p:nvPr/>
        </p:nvSpPr>
        <p:spPr>
          <a:xfrm>
            <a:off x="3" y="3675530"/>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Прямоугольник 10"/>
          <p:cNvSpPr/>
          <p:nvPr/>
        </p:nvSpPr>
        <p:spPr>
          <a:xfrm flipV="1">
            <a:off x="6414054"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8" name="Заголовок 7"/>
          <p:cNvSpPr>
            <a:spLocks noGrp="1"/>
          </p:cNvSpPr>
          <p:nvPr>
            <p:ph type="ctrTitle"/>
          </p:nvPr>
        </p:nvSpPr>
        <p:spPr>
          <a:xfrm>
            <a:off x="457200" y="2401890"/>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fld id="{1E88D322-4BF4-4789-9B08-BFD4021E1974}" type="datetime1">
              <a:rPr lang="ru-RU" smtClean="0">
                <a:solidFill>
                  <a:srgbClr val="C0504D"/>
                </a:solidFill>
              </a:rPr>
              <a:pPr>
                <a:defRPr/>
              </a:pPr>
              <a:t>15.11.2018</a:t>
            </a:fld>
            <a:endParaRPr lang="ru-RU" dirty="0">
              <a:solidFill>
                <a:srgbClr val="C0504D"/>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dirty="0">
              <a:solidFill>
                <a:srgbClr val="C0504D"/>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787DEA3E-E4CB-407D-B657-CAF3B9840516}" type="slidenum">
              <a:rPr lang="ru-RU" smtClean="0">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24918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C10DBED2-638E-4B56-B5EE-9B775F226484}"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D34B4108-8E3B-4090-B5EB-83F9AF377A90}" type="slidenum">
              <a:rPr lang="ru-RU" smtClean="0"/>
              <a:pPr>
                <a:defRPr/>
              </a:pPr>
              <a:t>‹#›</a:t>
            </a:fld>
            <a:endParaRPr lang="ru-RU" dirty="0"/>
          </a:p>
        </p:txBody>
      </p:sp>
    </p:spTree>
    <p:extLst>
      <p:ext uri="{BB962C8B-B14F-4D97-AF65-F5344CB8AC3E}">
        <p14:creationId xmlns:p14="http://schemas.microsoft.com/office/powerpoint/2010/main" val="374355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0D731699-7BBA-473C-A0BA-731DE6B51619}"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80385A86-A92A-4EA4-9618-82E9287A24DC}" type="slidenum">
              <a:rPr lang="ru-RU" smtClean="0"/>
              <a:pPr>
                <a:defRPr/>
              </a:pPr>
              <a:t>‹#›</a:t>
            </a:fld>
            <a:endParaRPr lang="ru-RU" dirty="0"/>
          </a:p>
        </p:txBody>
      </p:sp>
    </p:spTree>
    <p:extLst>
      <p:ext uri="{BB962C8B-B14F-4D97-AF65-F5344CB8AC3E}">
        <p14:creationId xmlns:p14="http://schemas.microsoft.com/office/powerpoint/2010/main" val="423014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7"/>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7"/>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A2AD79C-1AF5-460E-8363-4C3AA3833604}" type="datetime1">
              <a:rPr lang="ru-RU" smtClean="0">
                <a:solidFill>
                  <a:srgbClr val="C0504D"/>
                </a:solidFill>
              </a:rPr>
              <a:pPr>
                <a:defRPr/>
              </a:pPr>
              <a:t>15.11.2018</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F029D096-54BB-47B4-BC44-E02B886345BE}" type="slidenum">
              <a:rPr lang="ru-RU" smtClean="0"/>
              <a:pPr>
                <a:defRPr/>
              </a:pPr>
              <a:t>‹#›</a:t>
            </a:fld>
            <a:endParaRPr lang="ru-RU" dirty="0"/>
          </a:p>
        </p:txBody>
      </p:sp>
    </p:spTree>
    <p:extLst>
      <p:ext uri="{BB962C8B-B14F-4D97-AF65-F5344CB8AC3E}">
        <p14:creationId xmlns:p14="http://schemas.microsoft.com/office/powerpoint/2010/main" val="211952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9"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9"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fld id="{BF705A0E-2AE5-49B9-A4D4-E04509C1B171}" type="datetime1">
              <a:rPr lang="ru-RU" smtClean="0">
                <a:solidFill>
                  <a:srgbClr val="C0504D"/>
                </a:solidFill>
              </a:rPr>
              <a:pPr>
                <a:defRPr/>
              </a:pPr>
              <a:t>15.11.2018</a:t>
            </a:fld>
            <a:endParaRPr lang="ru-RU" dirty="0">
              <a:solidFill>
                <a:srgbClr val="C0504D"/>
              </a:solidFill>
            </a:endParaRPr>
          </a:p>
        </p:txBody>
      </p:sp>
      <p:sp>
        <p:nvSpPr>
          <p:cNvPr id="27" name="Номер слайда 26"/>
          <p:cNvSpPr>
            <a:spLocks noGrp="1"/>
          </p:cNvSpPr>
          <p:nvPr>
            <p:ph type="sldNum" sz="quarter" idx="11"/>
          </p:nvPr>
        </p:nvSpPr>
        <p:spPr/>
        <p:txBody>
          <a:bodyPr rtlCol="0"/>
          <a:lstStyle/>
          <a:p>
            <a:pPr>
              <a:defRPr/>
            </a:pPr>
            <a:fld id="{B4FE557B-FF79-4E09-86A0-C04C69E7BBDB}" type="slidenum">
              <a:rPr lang="ru-RU" smtClean="0"/>
              <a:pPr>
                <a:defRPr/>
              </a:pPr>
              <a:t>‹#›</a:t>
            </a:fld>
            <a:endParaRPr lang="ru-RU" dirty="0"/>
          </a:p>
        </p:txBody>
      </p:sp>
      <p:sp>
        <p:nvSpPr>
          <p:cNvPr id="28" name="Нижний колонтитул 27"/>
          <p:cNvSpPr>
            <a:spLocks noGrp="1"/>
          </p:cNvSpPr>
          <p:nvPr>
            <p:ph type="ftr" sz="quarter" idx="12"/>
          </p:nvPr>
        </p:nvSpPr>
        <p:spPr/>
        <p:txBody>
          <a:bodyPr rtlCol="0"/>
          <a:lstStyle/>
          <a:p>
            <a:pPr>
              <a:defRPr/>
            </a:pPr>
            <a:endParaRPr lang="ru-RU" dirty="0">
              <a:solidFill>
                <a:srgbClr val="C0504D"/>
              </a:solidFill>
            </a:endParaRPr>
          </a:p>
        </p:txBody>
      </p:sp>
    </p:spTree>
    <p:extLst>
      <p:ext uri="{BB962C8B-B14F-4D97-AF65-F5344CB8AC3E}">
        <p14:creationId xmlns:p14="http://schemas.microsoft.com/office/powerpoint/2010/main" val="2311543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fld id="{14E3F8EF-16E7-4989-A04D-A665C6253EDB}" type="datetime1">
              <a:rPr lang="ru-RU" smtClean="0">
                <a:solidFill>
                  <a:srgbClr val="C0504D"/>
                </a:solidFill>
              </a:rPr>
              <a:pPr>
                <a:defRPr/>
              </a:pPr>
              <a:t>15.11.2018</a:t>
            </a:fld>
            <a:endParaRPr lang="ru-RU" dirty="0">
              <a:solidFill>
                <a:srgbClr val="C0504D"/>
              </a:solidFill>
            </a:endParaRPr>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dirty="0">
              <a:solidFill>
                <a:srgbClr val="C0504D"/>
              </a:solidFill>
            </a:endParaRPr>
          </a:p>
        </p:txBody>
      </p:sp>
      <p:sp>
        <p:nvSpPr>
          <p:cNvPr id="5" name="Номер слайда 4"/>
          <p:cNvSpPr>
            <a:spLocks noGrp="1"/>
          </p:cNvSpPr>
          <p:nvPr>
            <p:ph type="sldNum" sz="quarter" idx="12"/>
          </p:nvPr>
        </p:nvSpPr>
        <p:spPr>
          <a:xfrm>
            <a:off x="8174736" y="2272"/>
            <a:ext cx="762000" cy="365760"/>
          </a:xfrm>
        </p:spPr>
        <p:txBody>
          <a:bodyPr/>
          <a:lstStyle/>
          <a:p>
            <a:pPr>
              <a:defRPr/>
            </a:pPr>
            <a:fld id="{8225CCA8-A029-4ACE-A2F9-2618B1ED791E}" type="slidenum">
              <a:rPr lang="ru-RU" smtClean="0"/>
              <a:pPr>
                <a:defRPr/>
              </a:pPr>
              <a:t>‹#›</a:t>
            </a:fld>
            <a:endParaRPr lang="ru-RU" dirty="0"/>
          </a:p>
        </p:txBody>
      </p:sp>
    </p:spTree>
    <p:extLst>
      <p:ext uri="{BB962C8B-B14F-4D97-AF65-F5344CB8AC3E}">
        <p14:creationId xmlns:p14="http://schemas.microsoft.com/office/powerpoint/2010/main" val="70591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BA39AC8-1A00-41C8-957D-33F11B962215}" type="datetime1">
              <a:rPr lang="ru-RU" smtClean="0">
                <a:solidFill>
                  <a:srgbClr val="C0504D"/>
                </a:solidFill>
              </a:rPr>
              <a:pPr>
                <a:defRPr/>
              </a:pPr>
              <a:t>15.11.2018</a:t>
            </a:fld>
            <a:endParaRPr lang="ru-RU" dirty="0">
              <a:solidFill>
                <a:srgbClr val="C0504D"/>
              </a:solidFill>
            </a:endParaRPr>
          </a:p>
        </p:txBody>
      </p:sp>
      <p:sp>
        <p:nvSpPr>
          <p:cNvPr id="3" name="Нижний колонтитул 2"/>
          <p:cNvSpPr>
            <a:spLocks noGrp="1"/>
          </p:cNvSpPr>
          <p:nvPr>
            <p:ph type="ftr" sz="quarter" idx="11"/>
          </p:nvPr>
        </p:nvSpPr>
        <p:spPr/>
        <p:txBody>
          <a:bodyPr/>
          <a:lstStyle/>
          <a:p>
            <a:pPr>
              <a:defRPr/>
            </a:pPr>
            <a:endParaRPr lang="ru-RU" dirty="0">
              <a:solidFill>
                <a:srgbClr val="C0504D"/>
              </a:solidFill>
            </a:endParaRPr>
          </a:p>
        </p:txBody>
      </p:sp>
      <p:sp>
        <p:nvSpPr>
          <p:cNvPr id="4" name="Номер слайда 3"/>
          <p:cNvSpPr>
            <a:spLocks noGrp="1"/>
          </p:cNvSpPr>
          <p:nvPr>
            <p:ph type="sldNum" sz="quarter" idx="12"/>
          </p:nvPr>
        </p:nvSpPr>
        <p:spPr/>
        <p:txBody>
          <a:bodyPr/>
          <a:lstStyle/>
          <a:p>
            <a:pPr>
              <a:defRPr/>
            </a:pPr>
            <a:fld id="{20FCF6E5-903C-4741-80A7-091C08420D98}" type="slidenum">
              <a:rPr lang="ru-RU" smtClean="0"/>
              <a:pPr>
                <a:defRPr/>
              </a:pPr>
              <a:t>‹#›</a:t>
            </a:fld>
            <a:endParaRPr lang="ru-RU" dirty="0"/>
          </a:p>
        </p:txBody>
      </p:sp>
    </p:spTree>
    <p:extLst>
      <p:ext uri="{BB962C8B-B14F-4D97-AF65-F5344CB8AC3E}">
        <p14:creationId xmlns:p14="http://schemas.microsoft.com/office/powerpoint/2010/main" val="390607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C1D8F5F5-41AD-49ED-A81E-C1429E80AB20}" type="datetime1">
              <a:rPr lang="ru-RU" smtClean="0">
                <a:solidFill>
                  <a:srgbClr val="C0504D"/>
                </a:solidFill>
              </a:rPr>
              <a:pPr>
                <a:defRPr/>
              </a:pPr>
              <a:t>15.11.2018</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84B3E528-E862-49EE-BC26-EE88018891AB}" type="slidenum">
              <a:rPr lang="ru-RU" smtClean="0"/>
              <a:pPr>
                <a:defRPr/>
              </a:pPr>
              <a:t>‹#›</a:t>
            </a:fld>
            <a:endParaRPr lang="ru-RU" dirty="0"/>
          </a:p>
        </p:txBody>
      </p:sp>
    </p:spTree>
    <p:extLst>
      <p:ext uri="{BB962C8B-B14F-4D97-AF65-F5344CB8AC3E}">
        <p14:creationId xmlns:p14="http://schemas.microsoft.com/office/powerpoint/2010/main" val="124600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7" y="1109163"/>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088443" y="3274311"/>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19A3960E-B09B-46FD-A848-A8053ED6E681}" type="datetime1">
              <a:rPr lang="ru-RU" smtClean="0">
                <a:solidFill>
                  <a:srgbClr val="C0504D"/>
                </a:solidFill>
              </a:rPr>
              <a:pPr>
                <a:defRPr/>
              </a:pPr>
              <a:t>15.11.2018</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79440790-7843-4A66-BC88-B6E142EDED79}" type="slidenum">
              <a:rPr lang="ru-RU" smtClean="0"/>
              <a:pPr>
                <a:defRPr/>
              </a:pPr>
              <a:t>‹#›</a:t>
            </a:fld>
            <a:endParaRPr lang="ru-RU" dirty="0"/>
          </a:p>
        </p:txBody>
      </p:sp>
    </p:spTree>
    <p:extLst>
      <p:ext uri="{BB962C8B-B14F-4D97-AF65-F5344CB8AC3E}">
        <p14:creationId xmlns:p14="http://schemas.microsoft.com/office/powerpoint/2010/main" val="413332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D4382E78-BCCC-4D05-8B26-748DBAD26E66}"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9D589088-FD8D-4EB4-B3B2-B3EFEB08AAB3}" type="slidenum">
              <a:rPr lang="ru-RU" smtClean="0"/>
              <a:pPr>
                <a:defRPr/>
              </a:pPr>
              <a:t>‹#›</a:t>
            </a:fld>
            <a:endParaRPr lang="ru-RU" dirty="0"/>
          </a:p>
        </p:txBody>
      </p:sp>
    </p:spTree>
    <p:extLst>
      <p:ext uri="{BB962C8B-B14F-4D97-AF65-F5344CB8AC3E}">
        <p14:creationId xmlns:p14="http://schemas.microsoft.com/office/powerpoint/2010/main" val="967193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280FF09-DA4F-4354-8ACA-DC271453B64C}"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2315D06A-1891-4E5E-98F2-D16C0D4438EA}" type="slidenum">
              <a:rPr lang="ru-RU" smtClean="0"/>
              <a:pPr>
                <a:defRPr/>
              </a:pPr>
              <a:t>‹#›</a:t>
            </a:fld>
            <a:endParaRPr lang="ru-RU" dirty="0"/>
          </a:p>
        </p:txBody>
      </p:sp>
    </p:spTree>
    <p:extLst>
      <p:ext uri="{BB962C8B-B14F-4D97-AF65-F5344CB8AC3E}">
        <p14:creationId xmlns:p14="http://schemas.microsoft.com/office/powerpoint/2010/main" val="3878641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828800"/>
            <a:ext cx="8229600" cy="43021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84209282-F964-4DFD-A2F0-B774BEB7F60C}" type="datetime1">
              <a:rPr lang="ru-RU" smtClean="0">
                <a:solidFill>
                  <a:srgbClr val="C0504D"/>
                </a:solidFill>
              </a:rPr>
              <a:pPr>
                <a:defRPr/>
              </a:pPr>
              <a:t>15.11.2018</a:t>
            </a:fld>
            <a:endParaRPr lang="ru-RU" dirty="0">
              <a:solidFill>
                <a:srgbClr val="C0504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C0504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E8EEE-9704-4CC1-BA08-1780DAC4FD53}" type="slidenum">
              <a:rPr lang="ru-RU"/>
              <a:pPr>
                <a:defRPr/>
              </a:pPr>
              <a:t>‹#›</a:t>
            </a:fld>
            <a:endParaRPr lang="ru-RU" dirty="0"/>
          </a:p>
        </p:txBody>
      </p:sp>
    </p:spTree>
    <p:extLst>
      <p:ext uri="{BB962C8B-B14F-4D97-AF65-F5344CB8AC3E}">
        <p14:creationId xmlns:p14="http://schemas.microsoft.com/office/powerpoint/2010/main" val="1488585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1E88D322-4BF4-4789-9B08-BFD4021E1974}" type="datetime1">
              <a:rPr lang="ru-RU" smtClean="0">
                <a:solidFill>
                  <a:srgbClr val="C0504D"/>
                </a:solidFill>
              </a:rPr>
              <a:pPr>
                <a:defRPr/>
              </a:pPr>
              <a:t>15.11.2018</a:t>
            </a:fld>
            <a:endParaRPr lang="ru-RU" dirty="0">
              <a:solidFill>
                <a:srgbClr val="C0504D"/>
              </a:solidFill>
            </a:endParaRPr>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ru-RU" dirty="0">
              <a:solidFill>
                <a:srgbClr val="C0504D"/>
              </a:solidFill>
            </a:endParaRPr>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787DEA3E-E4CB-407D-B657-CAF3B9840516}" type="slidenum">
              <a:rPr lang="ru-RU" smtClean="0">
                <a:solidFill>
                  <a:prstClr val="white"/>
                </a:solidFill>
              </a:rPr>
              <a:pPr>
                <a:defRPr/>
              </a:pPr>
              <a:t>‹#›</a:t>
            </a:fld>
            <a:endParaRPr lang="ru-RU"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C10DBED2-638E-4B56-B5EE-9B775F226484}"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extLst/>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extLst/>
          </a:lstStyle>
          <a:p>
            <a:pPr>
              <a:defRPr/>
            </a:pPr>
            <a:fld id="{D34B4108-8E3B-4090-B5EB-83F9AF377A90}" type="slidenum">
              <a:rPr lang="ru-RU" smtClean="0"/>
              <a:pPr>
                <a:defRPr/>
              </a:pPr>
              <a:t>‹#›</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0D731699-7BBA-473C-A0BA-731DE6B51619}"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ru-RU" dirty="0">
              <a:solidFill>
                <a:srgbClr val="C0504D"/>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pPr>
              <a:defRPr/>
            </a:pPr>
            <a:fld id="{80385A86-A92A-4EA4-9618-82E9287A24DC}" type="slidenum">
              <a:rPr lang="ru-RU" smtClean="0"/>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1A2AD79C-1AF5-460E-8363-4C3AA3833604}" type="datetime1">
              <a:rPr lang="ru-RU" smtClean="0">
                <a:solidFill>
                  <a:srgbClr val="C0504D"/>
                </a:solidFill>
              </a:rPr>
              <a:pPr>
                <a:defRPr/>
              </a:pPr>
              <a:t>15.11.2018</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extLst/>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extLst/>
          </a:lstStyle>
          <a:p>
            <a:pPr>
              <a:defRPr/>
            </a:pPr>
            <a:fld id="{F029D096-54BB-47B4-BC44-E02B886345BE}" type="slidenum">
              <a:rPr lang="ru-RU" smtClean="0"/>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BF705A0E-2AE5-49B9-A4D4-E04509C1B171}" type="datetime1">
              <a:rPr lang="ru-RU" smtClean="0">
                <a:solidFill>
                  <a:srgbClr val="C0504D"/>
                </a:solidFill>
              </a:rPr>
              <a:pPr>
                <a:defRPr/>
              </a:pPr>
              <a:t>15.11.2018</a:t>
            </a:fld>
            <a:endParaRPr lang="ru-RU" dirty="0">
              <a:solidFill>
                <a:srgbClr val="C0504D"/>
              </a:solidFill>
            </a:endParaRPr>
          </a:p>
        </p:txBody>
      </p:sp>
      <p:sp>
        <p:nvSpPr>
          <p:cNvPr id="8" name="Нижний колонтитул 7"/>
          <p:cNvSpPr>
            <a:spLocks noGrp="1"/>
          </p:cNvSpPr>
          <p:nvPr>
            <p:ph type="ftr" sz="quarter" idx="11"/>
          </p:nvPr>
        </p:nvSpPr>
        <p:spPr/>
        <p:txBody>
          <a:bodyPr/>
          <a:lstStyle>
            <a:extLst/>
          </a:lstStyle>
          <a:p>
            <a:pPr>
              <a:defRPr/>
            </a:pPr>
            <a:endParaRPr lang="ru-RU" dirty="0">
              <a:solidFill>
                <a:srgbClr val="C0504D"/>
              </a:solidFill>
            </a:endParaRPr>
          </a:p>
        </p:txBody>
      </p:sp>
      <p:sp>
        <p:nvSpPr>
          <p:cNvPr id="9" name="Номер слайда 8"/>
          <p:cNvSpPr>
            <a:spLocks noGrp="1"/>
          </p:cNvSpPr>
          <p:nvPr>
            <p:ph type="sldNum" sz="quarter" idx="12"/>
          </p:nvPr>
        </p:nvSpPr>
        <p:spPr/>
        <p:txBody>
          <a:bodyPr/>
          <a:lstStyle>
            <a:extLst/>
          </a:lstStyle>
          <a:p>
            <a:pPr>
              <a:defRPr/>
            </a:pPr>
            <a:fld id="{B4FE557B-FF79-4E09-86A0-C04C69E7BBDB}" type="slidenum">
              <a:rPr lang="ru-RU" smtClean="0"/>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14E3F8EF-16E7-4989-A04D-A665C6253EDB}" type="datetime1">
              <a:rPr lang="ru-RU" smtClean="0">
                <a:solidFill>
                  <a:srgbClr val="C0504D"/>
                </a:solidFill>
              </a:rPr>
              <a:pPr>
                <a:defRPr/>
              </a:pPr>
              <a:t>15.11.2018</a:t>
            </a:fld>
            <a:endParaRPr lang="ru-RU" dirty="0">
              <a:solidFill>
                <a:srgbClr val="C0504D"/>
              </a:solidFill>
            </a:endParaRPr>
          </a:p>
        </p:txBody>
      </p:sp>
      <p:sp>
        <p:nvSpPr>
          <p:cNvPr id="4" name="Нижний колонтитул 3"/>
          <p:cNvSpPr>
            <a:spLocks noGrp="1"/>
          </p:cNvSpPr>
          <p:nvPr>
            <p:ph type="ftr" sz="quarter" idx="11"/>
          </p:nvPr>
        </p:nvSpPr>
        <p:spPr/>
        <p:txBody>
          <a:bodyPr/>
          <a:lstStyle>
            <a:extLst/>
          </a:lstStyle>
          <a:p>
            <a:pPr>
              <a:defRPr/>
            </a:pPr>
            <a:endParaRPr lang="ru-RU" dirty="0">
              <a:solidFill>
                <a:srgbClr val="C0504D"/>
              </a:solidFill>
            </a:endParaRPr>
          </a:p>
        </p:txBody>
      </p:sp>
      <p:sp>
        <p:nvSpPr>
          <p:cNvPr id="5" name="Номер слайда 4"/>
          <p:cNvSpPr>
            <a:spLocks noGrp="1"/>
          </p:cNvSpPr>
          <p:nvPr>
            <p:ph type="sldNum" sz="quarter" idx="12"/>
          </p:nvPr>
        </p:nvSpPr>
        <p:spPr/>
        <p:txBody>
          <a:bodyPr/>
          <a:lstStyle>
            <a:extLst/>
          </a:lstStyle>
          <a:p>
            <a:pPr>
              <a:defRPr/>
            </a:pPr>
            <a:fld id="{8225CCA8-A029-4ACE-A2F9-2618B1ED791E}"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fld id="{2BA39AC8-1A00-41C8-957D-33F11B962215}" type="datetime1">
              <a:rPr lang="ru-RU" smtClean="0">
                <a:solidFill>
                  <a:srgbClr val="C0504D"/>
                </a:solidFill>
              </a:rPr>
              <a:pPr>
                <a:defRPr/>
              </a:pPr>
              <a:t>15.11.2018</a:t>
            </a:fld>
            <a:endParaRPr lang="ru-RU" dirty="0">
              <a:solidFill>
                <a:srgbClr val="C0504D"/>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dirty="0">
              <a:solidFill>
                <a:srgbClr val="C0504D"/>
              </a:solidFill>
            </a:endParaRPr>
          </a:p>
        </p:txBody>
      </p:sp>
      <p:sp>
        <p:nvSpPr>
          <p:cNvPr id="4" name="Номер слайда 3"/>
          <p:cNvSpPr>
            <a:spLocks noGrp="1"/>
          </p:cNvSpPr>
          <p:nvPr>
            <p:ph type="sldNum" sz="quarter" idx="12"/>
          </p:nvPr>
        </p:nvSpPr>
        <p:spPr/>
        <p:txBody>
          <a:bodyPr/>
          <a:lstStyle>
            <a:extLst/>
          </a:lstStyle>
          <a:p>
            <a:pPr>
              <a:defRPr/>
            </a:pPr>
            <a:fld id="{20FCF6E5-903C-4741-80A7-091C08420D98}" type="slidenum">
              <a:rPr lang="ru-RU" smtClean="0"/>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C1D8F5F5-41AD-49ED-A81E-C1429E80AB20}" type="datetime1">
              <a:rPr lang="ru-RU" smtClean="0">
                <a:solidFill>
                  <a:srgbClr val="C0504D"/>
                </a:solidFill>
              </a:rPr>
              <a:pPr>
                <a:defRPr/>
              </a:pPr>
              <a:t>15.11.2018</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extLst/>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extLst/>
          </a:lstStyle>
          <a:p>
            <a:pPr>
              <a:defRPr/>
            </a:pPr>
            <a:fld id="{84B3E528-E862-49EE-BC26-EE88018891AB}" type="slidenum">
              <a:rPr lang="ru-RU" smtClean="0"/>
              <a:pPr>
                <a:defRPr/>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a:defRPr/>
            </a:pPr>
            <a:fld id="{19A3960E-B09B-46FD-A848-A8053ED6E681}" type="datetime1">
              <a:rPr lang="ru-RU" smtClean="0">
                <a:solidFill>
                  <a:srgbClr val="C0504D"/>
                </a:solidFill>
              </a:rPr>
              <a:pPr>
                <a:defRPr/>
              </a:pPr>
              <a:t>15.11.2018</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extLst/>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extLst/>
          </a:lstStyle>
          <a:p>
            <a:pPr>
              <a:defRPr/>
            </a:pPr>
            <a:fld id="{79440790-7843-4A66-BC88-B6E142EDED79}" type="slidenum">
              <a:rPr lang="ru-RU" smtClean="0"/>
              <a:pPr>
                <a:defRPr/>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D4382E78-BCCC-4D05-8B26-748DBAD26E66}"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extLst/>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extLst/>
          </a:lstStyle>
          <a:p>
            <a:pPr>
              <a:defRPr/>
            </a:pPr>
            <a:fld id="{9D589088-FD8D-4EB4-B3B2-B3EFEB08AAB3}" type="slidenum">
              <a:rPr lang="ru-RU" smtClean="0"/>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a:defRPr/>
            </a:pPr>
            <a:fld id="{9280FF09-DA4F-4354-8ACA-DC271453B64C}" type="datetime1">
              <a:rPr lang="ru-RU" smtClean="0">
                <a:solidFill>
                  <a:srgbClr val="C0504D"/>
                </a:solidFill>
              </a:rPr>
              <a:pPr>
                <a:defRPr/>
              </a:pPr>
              <a:t>15.11.2018</a:t>
            </a:fld>
            <a:endParaRPr lang="ru-RU" dirty="0">
              <a:solidFill>
                <a:srgbClr val="C0504D"/>
              </a:solidFill>
            </a:endParaRPr>
          </a:p>
        </p:txBody>
      </p:sp>
      <p:sp>
        <p:nvSpPr>
          <p:cNvPr id="5" name="Нижний колонтитул 4"/>
          <p:cNvSpPr>
            <a:spLocks noGrp="1"/>
          </p:cNvSpPr>
          <p:nvPr>
            <p:ph type="ftr" sz="quarter" idx="11"/>
          </p:nvPr>
        </p:nvSpPr>
        <p:spPr>
          <a:xfrm>
            <a:off x="457200" y="6556248"/>
            <a:ext cx="3657600" cy="228600"/>
          </a:xfrm>
        </p:spPr>
        <p:txBody>
          <a:bodyPr/>
          <a:lstStyle>
            <a:extLst/>
          </a:lstStyle>
          <a:p>
            <a:pPr>
              <a:defRPr/>
            </a:pPr>
            <a:endParaRPr lang="ru-RU" dirty="0">
              <a:solidFill>
                <a:srgbClr val="C0504D"/>
              </a:solidFill>
            </a:endParaRPr>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2315D06A-1891-4E5E-98F2-D16C0D4438EA}" type="slidenum">
              <a:rPr lang="ru-RU" smtClean="0"/>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828800"/>
            <a:ext cx="8229600" cy="43021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84209282-F964-4DFD-A2F0-B774BEB7F60C}" type="datetime1">
              <a:rPr lang="ru-RU" smtClean="0">
                <a:solidFill>
                  <a:srgbClr val="C0504D"/>
                </a:solidFill>
              </a:rPr>
              <a:pPr>
                <a:defRPr/>
              </a:pPr>
              <a:t>15.11.2018</a:t>
            </a:fld>
            <a:endParaRPr lang="ru-RU" dirty="0">
              <a:solidFill>
                <a:srgbClr val="C0504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C0504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E8EEE-9704-4CC1-BA08-1780DAC4FD53}" type="slidenum">
              <a:rPr lang="ru-RU"/>
              <a:pPr>
                <a:defRPr/>
              </a:pPr>
              <a:t>‹#›</a:t>
            </a:fld>
            <a:endParaRPr lang="ru-RU" dirty="0"/>
          </a:p>
        </p:txBody>
      </p:sp>
    </p:spTree>
    <p:extLst>
      <p:ext uri="{BB962C8B-B14F-4D97-AF65-F5344CB8AC3E}">
        <p14:creationId xmlns:p14="http://schemas.microsoft.com/office/powerpoint/2010/main" val="342731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15.11.2018</a:t>
            </a:fld>
            <a:endParaRPr lang="ru-RU"/>
          </a:p>
        </p:txBody>
      </p:sp>
      <p:sp>
        <p:nvSpPr>
          <p:cNvPr id="5" name="Нижний колонтитул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21"/>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0" name="Прямоугольник 29"/>
          <p:cNvSpPr/>
          <p:nvPr/>
        </p:nvSpPr>
        <p:spPr>
          <a:xfrm>
            <a:off x="3" y="308279"/>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1" name="Прямоугольник 30"/>
          <p:cNvSpPr/>
          <p:nvPr/>
        </p:nvSpPr>
        <p:spPr>
          <a:xfrm flipV="1">
            <a:off x="5410185" y="360249"/>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2" name="Прямоугольник 31"/>
          <p:cNvSpPr/>
          <p:nvPr/>
        </p:nvSpPr>
        <p:spPr>
          <a:xfrm flipV="1">
            <a:off x="5410204" y="440115"/>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4" name="Скругленный прямоугольник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5" name="Прямоугольник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pPr>
            <a:fld id="{6F3D2DE1-ABB2-417D-9E97-A0B354CE6B71}" type="datetime1">
              <a:rPr lang="ru-RU" smtClean="0">
                <a:solidFill>
                  <a:srgbClr val="C0504D"/>
                </a:solidFill>
                <a:latin typeface="Arial" charset="0"/>
              </a:rPr>
              <a:pPr fontAlgn="base">
                <a:spcBef>
                  <a:spcPct val="0"/>
                </a:spcBef>
                <a:spcAft>
                  <a:spcPct val="0"/>
                </a:spcAft>
              </a:pPr>
              <a:t>15.11.2018</a:t>
            </a:fld>
            <a:endParaRPr lang="en-US" dirty="0">
              <a:solidFill>
                <a:srgbClr val="C0504D"/>
              </a:solidFill>
              <a:latin typeface="Arial" charset="0"/>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pPr>
            <a:endParaRPr lang="en-US" dirty="0">
              <a:solidFill>
                <a:srgbClr val="C0504D"/>
              </a:solidFill>
              <a:latin typeface="Arial" charset="0"/>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100C51C1-313E-498A-A33E-EDB43AC6CAA6}" type="slidenum">
              <a:rPr lang="ru-RU" smtClean="0">
                <a:latin typeface="Arial" charset="0"/>
              </a:rPr>
              <a:pPr fontAlgn="base">
                <a:spcBef>
                  <a:spcPct val="0"/>
                </a:spcBef>
                <a:spcAft>
                  <a:spcPct val="0"/>
                </a:spcAft>
                <a:defRPr/>
              </a:pPr>
              <a:t>‹#›</a:t>
            </a:fld>
            <a:endParaRPr lang="ru-RU" dirty="0">
              <a:latin typeface="Arial" charset="0"/>
            </a:endParaRPr>
          </a:p>
        </p:txBody>
      </p:sp>
    </p:spTree>
    <p:extLst>
      <p:ext uri="{BB962C8B-B14F-4D97-AF65-F5344CB8AC3E}">
        <p14:creationId xmlns:p14="http://schemas.microsoft.com/office/powerpoint/2010/main" val="40271118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15.11.2018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0.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0.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14282" y="0"/>
            <a:ext cx="8746232" cy="1470025"/>
          </a:xfrm>
        </p:spPr>
        <p:txBody>
          <a:bodyPr>
            <a:normAutofit/>
          </a:bodyPr>
          <a:lstStyle/>
          <a:p>
            <a:pPr marL="182880" indent="0" algn="ctr" eaLnBrk="1" hangingPunct="1">
              <a:buNone/>
              <a:defRPr/>
            </a:pPr>
            <a:r>
              <a:rPr lang="ru-RU" sz="2400" b="1" dirty="0" smtClean="0">
                <a:effectLst>
                  <a:outerShdw blurRad="38100" dist="38100" dir="2700000" algn="tl">
                    <a:srgbClr val="000000">
                      <a:alpha val="43137"/>
                    </a:srgbClr>
                  </a:outerShdw>
                </a:effectLst>
              </a:rPr>
              <a:t>Администрация Казанского сельского поселения</a:t>
            </a:r>
            <a:r>
              <a:rPr lang="ru-RU" sz="2600" dirty="0" smtClean="0"/>
              <a:t/>
            </a:r>
            <a:br>
              <a:rPr lang="ru-RU" sz="2600" dirty="0" smtClean="0"/>
            </a:br>
            <a:r>
              <a:rPr lang="ru-RU" sz="2600" dirty="0" smtClean="0"/>
              <a:t/>
            </a:r>
            <a:br>
              <a:rPr lang="ru-RU" sz="2600" dirty="0" smtClean="0"/>
            </a:br>
            <a:endParaRPr lang="ru-RU" sz="4500" dirty="0" smtClean="0">
              <a:solidFill>
                <a:schemeClr val="bg2"/>
              </a:solidFill>
              <a:effectLst>
                <a:outerShdw blurRad="38100" dist="38100" dir="2700000" algn="tl">
                  <a:srgbClr val="000000"/>
                </a:outerShdw>
              </a:effectLst>
            </a:endParaRPr>
          </a:p>
        </p:txBody>
      </p:sp>
      <p:sp>
        <p:nvSpPr>
          <p:cNvPr id="11267" name="Rectangle 3"/>
          <p:cNvSpPr>
            <a:spLocks noGrp="1" noChangeArrowheads="1"/>
          </p:cNvSpPr>
          <p:nvPr>
            <p:ph type="subTitle" idx="1"/>
          </p:nvPr>
        </p:nvSpPr>
        <p:spPr>
          <a:xfrm>
            <a:off x="286954" y="4286256"/>
            <a:ext cx="8712968" cy="2308815"/>
          </a:xfrm>
        </p:spPr>
        <p:txBody>
          <a:bodyPr>
            <a:normAutofit fontScale="92500" lnSpcReduction="10000"/>
          </a:bodyPr>
          <a:lstStyle/>
          <a:p>
            <a:pPr algn="ctr" eaLnBrk="1" hangingPunct="1"/>
            <a:r>
              <a:rPr lang="ru-RU" sz="3300" b="1" dirty="0" smtClean="0">
                <a:effectLst>
                  <a:outerShdw blurRad="38100" dist="38100" dir="2700000" algn="tl">
                    <a:srgbClr val="000000">
                      <a:alpha val="43137"/>
                    </a:srgbClr>
                  </a:outerShdw>
                </a:effectLst>
                <a:latin typeface="Georgia" pitchFamily="18" charset="0"/>
              </a:rPr>
              <a:t>Проект бюджета</a:t>
            </a:r>
          </a:p>
          <a:p>
            <a:pPr algn="ctr" eaLnBrk="1" hangingPunct="1"/>
            <a:r>
              <a:rPr lang="ru-RU" sz="3300" b="1" dirty="0" smtClean="0">
                <a:effectLst>
                  <a:outerShdw blurRad="38100" dist="38100" dir="2700000" algn="tl">
                    <a:srgbClr val="000000">
                      <a:alpha val="43137"/>
                    </a:srgbClr>
                  </a:outerShdw>
                </a:effectLst>
                <a:latin typeface="Georgia" pitchFamily="18" charset="0"/>
              </a:rPr>
              <a:t>Казанского сельского поселения </a:t>
            </a:r>
            <a:r>
              <a:rPr lang="ru-RU" sz="3300" b="1" dirty="0" err="1" smtClean="0">
                <a:effectLst>
                  <a:outerShdw blurRad="38100" dist="38100" dir="2700000" algn="tl">
                    <a:srgbClr val="000000">
                      <a:alpha val="43137"/>
                    </a:srgbClr>
                  </a:outerShdw>
                </a:effectLst>
                <a:latin typeface="Georgia" pitchFamily="18" charset="0"/>
              </a:rPr>
              <a:t>Верхнедонского</a:t>
            </a:r>
            <a:r>
              <a:rPr lang="ru-RU" sz="3300" b="1" dirty="0" smtClean="0">
                <a:effectLst>
                  <a:outerShdw blurRad="38100" dist="38100" dir="2700000" algn="tl">
                    <a:srgbClr val="000000">
                      <a:alpha val="43137"/>
                    </a:srgbClr>
                  </a:outerShdw>
                </a:effectLst>
                <a:latin typeface="Georgia" pitchFamily="18" charset="0"/>
              </a:rPr>
              <a:t> района</a:t>
            </a:r>
          </a:p>
          <a:p>
            <a:pPr algn="ctr" eaLnBrk="1" hangingPunct="1"/>
            <a:r>
              <a:rPr lang="ru-RU" sz="3300" b="1" dirty="0" smtClean="0">
                <a:effectLst>
                  <a:outerShdw blurRad="38100" dist="38100" dir="2700000" algn="tl">
                    <a:srgbClr val="000000">
                      <a:alpha val="43137"/>
                    </a:srgbClr>
                  </a:outerShdw>
                </a:effectLst>
                <a:latin typeface="Georgia" pitchFamily="18" charset="0"/>
              </a:rPr>
              <a:t>на </a:t>
            </a:r>
            <a:r>
              <a:rPr lang="ru-RU" sz="3300" b="1" dirty="0" smtClean="0">
                <a:effectLst>
                  <a:outerShdw blurRad="38100" dist="38100" dir="2700000" algn="tl">
                    <a:srgbClr val="000000">
                      <a:alpha val="43137"/>
                    </a:srgbClr>
                  </a:outerShdw>
                </a:effectLst>
                <a:latin typeface="Georgia" pitchFamily="18" charset="0"/>
              </a:rPr>
              <a:t>2019 </a:t>
            </a:r>
            <a:r>
              <a:rPr lang="ru-RU" sz="3300" b="1" dirty="0" smtClean="0">
                <a:effectLst>
                  <a:outerShdw blurRad="38100" dist="38100" dir="2700000" algn="tl">
                    <a:srgbClr val="000000">
                      <a:alpha val="43137"/>
                    </a:srgbClr>
                  </a:outerShdw>
                </a:effectLst>
                <a:latin typeface="Georgia" pitchFamily="18" charset="0"/>
              </a:rPr>
              <a:t>год и на период </a:t>
            </a:r>
            <a:r>
              <a:rPr lang="ru-RU" sz="3300" b="1" dirty="0" smtClean="0">
                <a:effectLst>
                  <a:outerShdw blurRad="38100" dist="38100" dir="2700000" algn="tl">
                    <a:srgbClr val="000000">
                      <a:alpha val="43137"/>
                    </a:srgbClr>
                  </a:outerShdw>
                </a:effectLst>
                <a:latin typeface="Georgia" pitchFamily="18" charset="0"/>
              </a:rPr>
              <a:t>2020 </a:t>
            </a:r>
            <a:r>
              <a:rPr lang="ru-RU" sz="3300" b="1" dirty="0" smtClean="0">
                <a:effectLst>
                  <a:outerShdw blurRad="38100" dist="38100" dir="2700000" algn="tl">
                    <a:srgbClr val="000000">
                      <a:alpha val="43137"/>
                    </a:srgbClr>
                  </a:outerShdw>
                </a:effectLst>
                <a:latin typeface="Georgia" pitchFamily="18" charset="0"/>
              </a:rPr>
              <a:t>и </a:t>
            </a:r>
            <a:r>
              <a:rPr lang="ru-RU" sz="3300" b="1" dirty="0" smtClean="0">
                <a:effectLst>
                  <a:outerShdw blurRad="38100" dist="38100" dir="2700000" algn="tl">
                    <a:srgbClr val="000000">
                      <a:alpha val="43137"/>
                    </a:srgbClr>
                  </a:outerShdw>
                </a:effectLst>
                <a:latin typeface="Georgia" pitchFamily="18" charset="0"/>
              </a:rPr>
              <a:t>2021 </a:t>
            </a:r>
            <a:r>
              <a:rPr lang="ru-RU" sz="3300" b="1" dirty="0" smtClean="0">
                <a:effectLst>
                  <a:outerShdw blurRad="38100" dist="38100" dir="2700000" algn="tl">
                    <a:srgbClr val="000000">
                      <a:alpha val="43137"/>
                    </a:srgbClr>
                  </a:outerShdw>
                </a:effectLst>
                <a:latin typeface="Georgia" pitchFamily="18" charset="0"/>
              </a:rPr>
              <a:t>годов</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11692" cy="343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85862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7"/>
          <p:cNvSpPr>
            <a:spLocks noGrp="1"/>
          </p:cNvSpPr>
          <p:nvPr>
            <p:ph type="title"/>
          </p:nvPr>
        </p:nvSpPr>
        <p:spPr>
          <a:xfrm>
            <a:off x="251520" y="726972"/>
            <a:ext cx="8784976" cy="1066800"/>
          </a:xfrm>
        </p:spPr>
        <p:txBody>
          <a:bodyPr>
            <a:noAutofit/>
          </a:bodyPr>
          <a:lstStyle/>
          <a:p>
            <a:pPr algn="ctr" fontAlgn="base">
              <a:spcAft>
                <a:spcPct val="0"/>
              </a:spcAft>
              <a:defRPr/>
            </a:pPr>
            <a:r>
              <a:rPr lang="ru-RU" sz="2300" b="1" dirty="0" smtClean="0">
                <a:solidFill>
                  <a:srgbClr val="0070C0"/>
                </a:solidFill>
                <a:effectLst>
                  <a:outerShdw blurRad="38100" dist="38100" dir="2700000" algn="tl">
                    <a:srgbClr val="000000">
                      <a:alpha val="43137"/>
                    </a:srgbClr>
                  </a:outerShdw>
                </a:effectLst>
                <a:cs typeface="Times New Roman" pitchFamily="18" charset="0"/>
              </a:rPr>
              <a:t>Доля муниципальных программ в общем объёме расходов, запланированных на реализацию муниципальных программ Казанского сельского поселения в 2018 году</a:t>
            </a:r>
            <a:endParaRPr lang="ru-RU" sz="2300" b="1" dirty="0">
              <a:solidFill>
                <a:srgbClr val="CC0000"/>
              </a:solidFill>
              <a:effectLst>
                <a:outerShdw blurRad="38100" dist="38100" dir="2700000" algn="tl">
                  <a:srgbClr val="000000">
                    <a:alpha val="43137"/>
                  </a:srgbClr>
                </a:outerShdw>
              </a:effectLs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152417692"/>
              </p:ext>
            </p:extLst>
          </p:nvPr>
        </p:nvGraphicFramePr>
        <p:xfrm>
          <a:off x="-468560" y="1988840"/>
          <a:ext cx="92525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508104" y="73224"/>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8962162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22" y="1137425"/>
            <a:ext cx="4126565" cy="24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4818"/>
            <a:ext cx="52863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User\Desktop\ГОМОНОВ\альбом бюджет\программы\IMG_2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13" y="4214818"/>
            <a:ext cx="4163278" cy="31224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812" y="4214818"/>
            <a:ext cx="2302188" cy="30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3643306" y="571480"/>
            <a:ext cx="4572000" cy="3305520"/>
          </a:xfrm>
          <a:prstGeom prst="rect">
            <a:avLst/>
          </a:prstGeom>
        </p:spPr>
        <p:txBody>
          <a:bodyPr>
            <a:spAutoFit/>
          </a:bodyPr>
          <a:lstStyle/>
          <a:p>
            <a:pPr>
              <a:lnSpc>
                <a:spcPct val="120000"/>
              </a:lnSpc>
            </a:pPr>
            <a:r>
              <a:rPr lang="ru-RU" dirty="0" smtClean="0">
                <a:ea typeface="Times New Roman"/>
              </a:rPr>
              <a:t>-</a:t>
            </a:r>
            <a:r>
              <a:rPr lang="ru-RU" sz="1200" dirty="0" smtClean="0">
                <a:ea typeface="Times New Roman"/>
              </a:rPr>
              <a:t>Целью муниципальной программы является </a:t>
            </a:r>
            <a:r>
              <a:rPr lang="ru-RU" sz="1200" dirty="0" smtClean="0">
                <a:solidFill>
                  <a:srgbClr val="000000"/>
                </a:solidFill>
                <a:ea typeface="Times New Roman"/>
              </a:rPr>
              <a:t>создание  </a:t>
            </a:r>
          </a:p>
          <a:p>
            <a:pPr>
              <a:lnSpc>
                <a:spcPct val="120000"/>
              </a:lnSpc>
            </a:pPr>
            <a:r>
              <a:rPr lang="ru-RU" sz="1200" dirty="0" smtClean="0">
                <a:solidFill>
                  <a:srgbClr val="000000"/>
                </a:solidFill>
                <a:ea typeface="Times New Roman"/>
              </a:rPr>
              <a:t> условий для устойчивого функционирования  </a:t>
            </a:r>
          </a:p>
          <a:p>
            <a:pPr>
              <a:lnSpc>
                <a:spcPct val="120000"/>
              </a:lnSpc>
            </a:pPr>
            <a:r>
              <a:rPr lang="ru-RU" sz="1200" dirty="0" smtClean="0">
                <a:solidFill>
                  <a:srgbClr val="000000"/>
                </a:solidFill>
                <a:ea typeface="Times New Roman"/>
              </a:rPr>
              <a:t> транспортной системы </a:t>
            </a:r>
            <a:r>
              <a:rPr lang="ru-RU" sz="1200" kern="100" dirty="0" smtClean="0">
                <a:ea typeface="Times New Roman"/>
              </a:rPr>
              <a:t>Казанского сельского поселения</a:t>
            </a:r>
            <a:r>
              <a:rPr lang="ru-RU" sz="1200" dirty="0" smtClean="0">
                <a:solidFill>
                  <a:srgbClr val="000000"/>
                </a:solidFill>
                <a:ea typeface="Times New Roman"/>
              </a:rPr>
              <a:t>,   </a:t>
            </a:r>
          </a:p>
          <a:p>
            <a:pPr>
              <a:lnSpc>
                <a:spcPct val="120000"/>
              </a:lnSpc>
            </a:pPr>
            <a:r>
              <a:rPr lang="ru-RU" sz="1200" dirty="0" smtClean="0">
                <a:solidFill>
                  <a:srgbClr val="000000"/>
                </a:solidFill>
                <a:ea typeface="Times New Roman"/>
              </a:rPr>
              <a:t> повышение уровня безопасности дорожного движения.</a:t>
            </a:r>
          </a:p>
          <a:p>
            <a:pPr>
              <a:lnSpc>
                <a:spcPct val="120000"/>
              </a:lnSpc>
            </a:pPr>
            <a:endParaRPr lang="ru-RU" sz="1200" dirty="0" smtClean="0">
              <a:solidFill>
                <a:srgbClr val="000000"/>
              </a:solidFill>
              <a:ea typeface="Times New Roman"/>
            </a:endParaRPr>
          </a:p>
          <a:p>
            <a:pPr marL="82532" indent="-82532" defTabSz="914218">
              <a:lnSpc>
                <a:spcPct val="120000"/>
              </a:lnSpc>
              <a:spcBef>
                <a:spcPts val="0"/>
              </a:spcBef>
              <a:buNone/>
              <a:tabLst>
                <a:tab pos="355528" algn="l"/>
              </a:tabLst>
            </a:pPr>
            <a:r>
              <a:rPr lang="ru-RU" sz="1200" dirty="0" smtClean="0">
                <a:ea typeface="Times New Roman"/>
              </a:rPr>
              <a:t>-Расходы бюджета сельского поселения  в </a:t>
            </a:r>
            <a:r>
              <a:rPr lang="ru-RU" sz="1200" dirty="0" smtClean="0">
                <a:ea typeface="Times New Roman"/>
              </a:rPr>
              <a:t>2019  </a:t>
            </a:r>
            <a:r>
              <a:rPr lang="ru-RU" sz="1200" dirty="0" smtClean="0">
                <a:ea typeface="Times New Roman"/>
              </a:rPr>
              <a:t>году  на муниципальную программу составят  </a:t>
            </a:r>
            <a:r>
              <a:rPr lang="ru-RU" sz="1200" dirty="0" smtClean="0">
                <a:ea typeface="Times New Roman"/>
              </a:rPr>
              <a:t>2963,0 </a:t>
            </a:r>
            <a:r>
              <a:rPr lang="ru-RU" sz="1200" dirty="0" smtClean="0">
                <a:ea typeface="Times New Roman"/>
              </a:rPr>
              <a:t>тыс. руб.</a:t>
            </a:r>
            <a:r>
              <a:rPr lang="ru-RU" sz="1200" dirty="0" smtClean="0">
                <a:solidFill>
                  <a:prstClr val="black"/>
                </a:solidFill>
              </a:rPr>
              <a:t>  </a:t>
            </a:r>
            <a:endParaRPr lang="ru-RU" sz="1200" dirty="0" smtClean="0">
              <a:solidFill>
                <a:prstClr val="black"/>
              </a:solidFill>
              <a:latin typeface="Times New Roman" pitchFamily="18" charset="0"/>
              <a:cs typeface="Times New Roman" pitchFamily="18" charset="0"/>
            </a:endParaRPr>
          </a:p>
          <a:p>
            <a:pPr marL="82532" indent="-82532" defTabSz="914218">
              <a:lnSpc>
                <a:spcPct val="120000"/>
              </a:lnSpc>
              <a:spcBef>
                <a:spcPts val="0"/>
              </a:spcBef>
              <a:buNone/>
              <a:tabLst>
                <a:tab pos="355528" algn="l"/>
              </a:tabLst>
            </a:pPr>
            <a:endParaRPr lang="ru-RU" sz="1200" dirty="0" smtClean="0">
              <a:solidFill>
                <a:prstClr val="black"/>
              </a:solidFill>
              <a:latin typeface="Times New Roman" pitchFamily="18" charset="0"/>
              <a:cs typeface="Times New Roman" pitchFamily="18" charset="0"/>
            </a:endParaRPr>
          </a:p>
          <a:p>
            <a:pPr algn="just">
              <a:lnSpc>
                <a:spcPct val="120000"/>
              </a:lnSpc>
            </a:pPr>
            <a:r>
              <a:rPr lang="ru-RU" sz="1200" dirty="0" smtClean="0">
                <a:solidFill>
                  <a:srgbClr val="000000"/>
                </a:solidFill>
                <a:ea typeface="Calibri"/>
              </a:rPr>
              <a:t>-Бюджетные ассигнования  будут направлены на </a:t>
            </a:r>
            <a:r>
              <a:rPr lang="ru-RU" sz="1200" dirty="0" smtClean="0">
                <a:solidFill>
                  <a:srgbClr val="000000"/>
                </a:solidFill>
                <a:ea typeface="Times New Roman"/>
              </a:rPr>
              <a:t> обеспечение стабильного развития современной системы обеспечения безопасности дорожного движения на </a:t>
            </a:r>
            <a:r>
              <a:rPr lang="ru-RU" sz="1200" dirty="0" err="1" smtClean="0">
                <a:solidFill>
                  <a:srgbClr val="000000"/>
                </a:solidFill>
                <a:ea typeface="Times New Roman"/>
              </a:rPr>
              <a:t>внутрипоселковых</a:t>
            </a:r>
            <a:r>
              <a:rPr lang="ru-RU" sz="1200" dirty="0" smtClean="0">
                <a:solidFill>
                  <a:srgbClr val="000000"/>
                </a:solidFill>
                <a:ea typeface="Times New Roman"/>
              </a:rPr>
              <a:t> </a:t>
            </a:r>
            <a:r>
              <a:rPr lang="ru-RU" sz="1200" dirty="0" smtClean="0">
                <a:ea typeface="Times New Roman"/>
              </a:rPr>
              <a:t>автомобильных дорогах в Казанском сельском поселении</a:t>
            </a:r>
            <a:r>
              <a:rPr lang="ru-RU" sz="1200" dirty="0" smtClean="0">
                <a:solidFill>
                  <a:srgbClr val="000000"/>
                </a:solidFill>
                <a:ea typeface="Times New Roman"/>
              </a:rPr>
              <a:t>.</a:t>
            </a:r>
            <a:endParaRPr lang="ru-RU" sz="1200" dirty="0" smtClean="0">
              <a:ea typeface="Times New Roman"/>
            </a:endParaRPr>
          </a:p>
          <a:p>
            <a:pPr algn="just">
              <a:lnSpc>
                <a:spcPct val="120000"/>
              </a:lnSpc>
            </a:pPr>
            <a:r>
              <a:rPr lang="ru-RU" sz="1200" kern="100" dirty="0" smtClean="0">
                <a:ea typeface="Times New Roman"/>
              </a:rPr>
              <a:t> </a:t>
            </a:r>
            <a:endParaRPr lang="ru-RU" sz="1200" dirty="0"/>
          </a:p>
        </p:txBody>
      </p:sp>
      <p:sp>
        <p:nvSpPr>
          <p:cNvPr id="2" name="Прямоугольник 1"/>
          <p:cNvSpPr/>
          <p:nvPr/>
        </p:nvSpPr>
        <p:spPr>
          <a:xfrm>
            <a:off x="5580112" y="76834"/>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0042"/>
            <a:ext cx="3532859" cy="2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565" y="642918"/>
            <a:ext cx="3191435" cy="2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Группа 7"/>
          <p:cNvGrpSpPr/>
          <p:nvPr/>
        </p:nvGrpSpPr>
        <p:grpSpPr>
          <a:xfrm>
            <a:off x="3523673" y="1142984"/>
            <a:ext cx="2428892" cy="1285884"/>
            <a:chOff x="3272266" y="3425"/>
            <a:chExt cx="2408842" cy="1445305"/>
          </a:xfrm>
          <a:scene3d>
            <a:camera prst="orthographicFront"/>
            <a:lightRig rig="flat" dir="t"/>
          </a:scene3d>
        </p:grpSpPr>
        <p:sp>
          <p:nvSpPr>
            <p:cNvPr id="9" name="Блок-схема: перфолента 8"/>
            <p:cNvSpPr/>
            <p:nvPr/>
          </p:nvSpPr>
          <p:spPr>
            <a:xfrm>
              <a:off x="3272266" y="3425"/>
              <a:ext cx="2408842" cy="1445305"/>
            </a:xfrm>
            <a:prstGeom prst="flowChartPunchedTape">
              <a:avLst/>
            </a:prstGeom>
            <a:gradFill rotWithShape="0">
              <a:gsLst>
                <a:gs pos="0">
                  <a:srgbClr val="DDEBCF"/>
                </a:gs>
                <a:gs pos="50000">
                  <a:srgbClr val="9CB86E"/>
                </a:gs>
                <a:gs pos="100000">
                  <a:srgbClr val="156B13"/>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10" name="Блок-схема: перфолента 4"/>
            <p:cNvSpPr/>
            <p:nvPr/>
          </p:nvSpPr>
          <p:spPr>
            <a:xfrm>
              <a:off x="3272266" y="29248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Муниципальная политика </a:t>
              </a:r>
            </a:p>
          </p:txBody>
        </p:sp>
      </p:grpSp>
      <p:sp>
        <p:nvSpPr>
          <p:cNvPr id="14" name="Прямоугольник 13"/>
          <p:cNvSpPr/>
          <p:nvPr/>
        </p:nvSpPr>
        <p:spPr>
          <a:xfrm>
            <a:off x="2357422" y="3103126"/>
            <a:ext cx="4572000" cy="3539430"/>
          </a:xfrm>
          <a:prstGeom prst="rect">
            <a:avLst/>
          </a:prstGeom>
        </p:spPr>
        <p:txBody>
          <a:bodyPr>
            <a:spAutoFit/>
          </a:bodyPr>
          <a:lstStyle/>
          <a:p>
            <a:pPr algn="just"/>
            <a:r>
              <a:rPr lang="ru-RU" sz="1400" dirty="0" smtClean="0">
                <a:ea typeface="Times New Roman"/>
              </a:rPr>
              <a:t>-Целью муниципальной программы «Муниципальная политика» является </a:t>
            </a:r>
            <a:r>
              <a:rPr lang="ru-RU" sz="1400" dirty="0" smtClean="0">
                <a:solidFill>
                  <a:srgbClr val="000000"/>
                </a:solidFill>
                <a:ea typeface="Times New Roman"/>
              </a:rPr>
              <a:t>развитие муниципального управления и муниципальной службы.</a:t>
            </a:r>
          </a:p>
          <a:p>
            <a:pPr algn="just"/>
            <a:endParaRPr lang="ru-RU" sz="1400" dirty="0" smtClean="0">
              <a:solidFill>
                <a:srgbClr val="000000"/>
              </a:solidFill>
              <a:ea typeface="Times New Roman"/>
            </a:endParaRPr>
          </a:p>
          <a:p>
            <a:pPr marL="82532" indent="-82532" algn="just" defTabSz="914218">
              <a:spcBef>
                <a:spcPts val="0"/>
              </a:spcBef>
              <a:buNone/>
              <a:tabLst>
                <a:tab pos="82532" algn="l"/>
              </a:tabLst>
            </a:pPr>
            <a:r>
              <a:rPr lang="ru-RU" sz="1400" dirty="0" smtClean="0">
                <a:solidFill>
                  <a:srgbClr val="000000"/>
                </a:solidFill>
                <a:ea typeface="Times New Roman"/>
              </a:rPr>
              <a:t>-Расходы бюджета сельского поселения в </a:t>
            </a:r>
            <a:r>
              <a:rPr lang="ru-RU" sz="1400" dirty="0" smtClean="0">
                <a:solidFill>
                  <a:srgbClr val="000000"/>
                </a:solidFill>
                <a:ea typeface="Times New Roman"/>
              </a:rPr>
              <a:t>2019 </a:t>
            </a:r>
            <a:r>
              <a:rPr lang="ru-RU" sz="1400" dirty="0" smtClean="0">
                <a:solidFill>
                  <a:srgbClr val="000000"/>
                </a:solidFill>
                <a:ea typeface="Times New Roman"/>
              </a:rPr>
              <a:t>году             на муниципальную программу составят </a:t>
            </a:r>
            <a:r>
              <a:rPr lang="ru-RU" sz="1400" dirty="0" smtClean="0">
                <a:solidFill>
                  <a:srgbClr val="000000"/>
                </a:solidFill>
                <a:ea typeface="Times New Roman"/>
              </a:rPr>
              <a:t>161,7 </a:t>
            </a:r>
            <a:r>
              <a:rPr lang="ru-RU" sz="1400" dirty="0" smtClean="0">
                <a:solidFill>
                  <a:srgbClr val="000000"/>
                </a:solidFill>
                <a:ea typeface="Times New Roman"/>
              </a:rPr>
              <a:t>тыс. руб.</a:t>
            </a:r>
            <a:r>
              <a:rPr lang="ru-RU" sz="1400" dirty="0" smtClean="0">
                <a:solidFill>
                  <a:prstClr val="black"/>
                </a:solidFill>
              </a:rPr>
              <a:t>  </a:t>
            </a:r>
          </a:p>
          <a:p>
            <a:pPr marL="82532" indent="-82532" algn="just" defTabSz="914218">
              <a:spcBef>
                <a:spcPts val="0"/>
              </a:spcBef>
              <a:buNone/>
              <a:tabLst>
                <a:tab pos="82532" algn="l"/>
              </a:tabLst>
            </a:pPr>
            <a:endParaRPr lang="ru-RU" sz="1400" dirty="0" smtClean="0">
              <a:solidFill>
                <a:prstClr val="black"/>
              </a:solidFill>
              <a:ea typeface="Calibri"/>
            </a:endParaRPr>
          </a:p>
          <a:p>
            <a:pPr marL="82532" indent="-82532" algn="just" defTabSz="914218">
              <a:spcBef>
                <a:spcPts val="0"/>
              </a:spcBef>
              <a:buNone/>
              <a:tabLst>
                <a:tab pos="82532" algn="l"/>
              </a:tabLst>
            </a:pPr>
            <a:r>
              <a:rPr lang="ru-RU" sz="1400" dirty="0" smtClean="0">
                <a:ea typeface="Calibri"/>
              </a:rPr>
              <a:t>-Бюджетные ассигнования будут направлены на </a:t>
            </a:r>
            <a:r>
              <a:rPr lang="ru-RU" sz="1400" dirty="0" smtClean="0">
                <a:ea typeface="Times New Roman"/>
              </a:rPr>
              <a:t>повышение эффективности деятельности Администрации Казанского сельского поселения, повышение уровня доверия населения к муниципальным служащим, повышение уровня профессиональной компетентности муниципальных служащих </a:t>
            </a:r>
            <a:r>
              <a:rPr lang="ru-RU" sz="1400" dirty="0" smtClean="0">
                <a:solidFill>
                  <a:srgbClr val="0D0D0D"/>
                </a:solidFill>
                <a:ea typeface="Times New Roman"/>
              </a:rPr>
              <a:t>Казанского сельского поселения</a:t>
            </a:r>
            <a:r>
              <a:rPr lang="ru-RU" sz="1400" dirty="0" smtClean="0">
                <a:ea typeface="Times New Roman"/>
              </a:rPr>
              <a:t>.</a:t>
            </a:r>
            <a:endParaRPr lang="ru-RU" sz="1400" dirty="0">
              <a:ea typeface="Times New Roman"/>
            </a:endParaRPr>
          </a:p>
        </p:txBody>
      </p:sp>
      <p:sp>
        <p:nvSpPr>
          <p:cNvPr id="2" name="Прямоугольник 1"/>
          <p:cNvSpPr/>
          <p:nvPr/>
        </p:nvSpPr>
        <p:spPr>
          <a:xfrm>
            <a:off x="5508104" y="100486"/>
            <a:ext cx="306045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a:t>
            </a: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поселения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57158" y="928670"/>
            <a:ext cx="3500462" cy="2214578"/>
            <a:chOff x="5587432" y="-157166"/>
            <a:chExt cx="2475754" cy="1445305"/>
          </a:xfrm>
          <a:scene3d>
            <a:camera prst="orthographicFront"/>
            <a:lightRig rig="flat" dir="t"/>
          </a:scene3d>
        </p:grpSpPr>
        <p:sp>
          <p:nvSpPr>
            <p:cNvPr id="6" name="Блок-схема: перфолента 5"/>
            <p:cNvSpPr/>
            <p:nvPr/>
          </p:nvSpPr>
          <p:spPr>
            <a:xfrm>
              <a:off x="5654344" y="-157166"/>
              <a:ext cx="2408842" cy="1445305"/>
            </a:xfrm>
            <a:prstGeom prst="flowChartPunchedTape">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7" name="Блок-схема: перфолента 4"/>
            <p:cNvSpPr/>
            <p:nvPr/>
          </p:nvSpPr>
          <p:spPr>
            <a:xfrm>
              <a:off x="5587432" y="29248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Социальная поддержка граждан</a:t>
              </a:r>
            </a:p>
          </p:txBody>
        </p:sp>
      </p:grpSp>
      <p:pic>
        <p:nvPicPr>
          <p:cNvPr id="8" name="Picture 2" descr="http://www.profi-forex.org/system/news/d/a/entry10082726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4" y="714356"/>
            <a:ext cx="4032721" cy="274503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85720" y="3429000"/>
            <a:ext cx="8572560" cy="2862322"/>
          </a:xfrm>
          <a:prstGeom prst="rect">
            <a:avLst/>
          </a:prstGeom>
        </p:spPr>
        <p:txBody>
          <a:bodyPr wrap="square">
            <a:spAutoFit/>
          </a:bodyPr>
          <a:lstStyle/>
          <a:p>
            <a:r>
              <a:rPr lang="ru-RU" dirty="0" smtClean="0">
                <a:latin typeface="Times New Roman" pitchFamily="18" charset="0"/>
                <a:ea typeface="Times New Roman"/>
              </a:rPr>
              <a:t>- Целью муниципальной программы «Социальная поддержка граждан» является:</a:t>
            </a:r>
            <a:br>
              <a:rPr lang="ru-RU" dirty="0" smtClean="0">
                <a:latin typeface="Times New Roman" pitchFamily="18" charset="0"/>
                <a:ea typeface="Times New Roman"/>
              </a:rPr>
            </a:br>
            <a:r>
              <a:rPr lang="ru-RU" dirty="0" smtClean="0">
                <a:latin typeface="Times New Roman" pitchFamily="18" charset="0"/>
                <a:ea typeface="Times New Roman"/>
              </a:rPr>
              <a:t>п</a:t>
            </a:r>
            <a:r>
              <a:rPr lang="ru-RU" dirty="0" smtClean="0">
                <a:latin typeface="Times New Roman" pitchFamily="18" charset="0"/>
                <a:ea typeface="Calibri"/>
              </a:rPr>
              <a:t>овышение качества жизни отдельных категорий населения</a:t>
            </a:r>
            <a:r>
              <a:rPr lang="ru-RU" dirty="0" smtClean="0">
                <a:latin typeface="Times New Roman" pitchFamily="18" charset="0"/>
                <a:ea typeface="Times New Roman"/>
              </a:rPr>
              <a:t>.</a:t>
            </a:r>
            <a:br>
              <a:rPr lang="ru-RU" dirty="0" smtClean="0">
                <a:latin typeface="Times New Roman" pitchFamily="18" charset="0"/>
                <a:ea typeface="Times New Roman"/>
              </a:rPr>
            </a:br>
            <a:r>
              <a:rPr lang="ru-RU" dirty="0" smtClean="0">
                <a:latin typeface="Times New Roman" pitchFamily="18" charset="0"/>
                <a:ea typeface="Times New Roman"/>
              </a:rPr>
              <a:t/>
            </a:r>
            <a:br>
              <a:rPr lang="ru-RU" dirty="0" smtClean="0">
                <a:latin typeface="Times New Roman" pitchFamily="18" charset="0"/>
                <a:ea typeface="Times New Roman"/>
              </a:rPr>
            </a:br>
            <a:r>
              <a:rPr lang="ru-RU" dirty="0" smtClean="0">
                <a:latin typeface="Times New Roman" pitchFamily="18" charset="0"/>
                <a:ea typeface="Times New Roman"/>
              </a:rPr>
              <a:t>- Расходы бюджета сельского поселения в </a:t>
            </a:r>
            <a:r>
              <a:rPr lang="ru-RU" dirty="0" smtClean="0">
                <a:latin typeface="Times New Roman" pitchFamily="18" charset="0"/>
                <a:ea typeface="Times New Roman"/>
              </a:rPr>
              <a:t>2019 </a:t>
            </a:r>
            <a:r>
              <a:rPr lang="ru-RU" dirty="0" smtClean="0">
                <a:latin typeface="Times New Roman" pitchFamily="18" charset="0"/>
                <a:ea typeface="Times New Roman"/>
              </a:rPr>
              <a:t>году на муниципальную программу составят </a:t>
            </a:r>
            <a:r>
              <a:rPr lang="ru-RU" dirty="0" smtClean="0">
                <a:latin typeface="Times New Roman" pitchFamily="18" charset="0"/>
                <a:ea typeface="Times New Roman"/>
              </a:rPr>
              <a:t>60</a:t>
            </a:r>
            <a:r>
              <a:rPr lang="ru-RU" dirty="0" smtClean="0">
                <a:latin typeface="Times New Roman" pitchFamily="18" charset="0"/>
                <a:ea typeface="Times New Roman"/>
              </a:rPr>
              <a:t>,0 </a:t>
            </a:r>
            <a:r>
              <a:rPr lang="ru-RU" dirty="0" smtClean="0">
                <a:latin typeface="Times New Roman" pitchFamily="18" charset="0"/>
                <a:ea typeface="Times New Roman"/>
              </a:rPr>
              <a:t>тыс. руб.</a:t>
            </a:r>
            <a:r>
              <a:rPr lang="ru-RU" dirty="0" smtClean="0">
                <a:latin typeface="Times New Roman" pitchFamily="18" charset="0"/>
              </a:rPr>
              <a:t>  </a:t>
            </a:r>
            <a:br>
              <a:rPr lang="ru-RU" dirty="0" smtClean="0">
                <a:latin typeface="Times New Roman" pitchFamily="18" charset="0"/>
              </a:rPr>
            </a:br>
            <a:r>
              <a:rPr lang="ru-RU" dirty="0" smtClean="0">
                <a:latin typeface="Times New Roman" pitchFamily="18" charset="0"/>
              </a:rPr>
              <a:t/>
            </a:r>
            <a:br>
              <a:rPr lang="ru-RU" dirty="0" smtClean="0">
                <a:latin typeface="Times New Roman" pitchFamily="18" charset="0"/>
              </a:rPr>
            </a:br>
            <a:r>
              <a:rPr lang="ru-RU" dirty="0" smtClean="0">
                <a:latin typeface="Times New Roman" pitchFamily="18" charset="0"/>
                <a:ea typeface="Times New Roman"/>
              </a:rPr>
              <a:t>- </a:t>
            </a:r>
            <a:r>
              <a:rPr lang="ru-RU" dirty="0" smtClean="0">
                <a:latin typeface="Times New Roman" pitchFamily="18" charset="0"/>
                <a:ea typeface="Calibri"/>
              </a:rPr>
              <a:t>Бюджетные ассигнования будут направлены на выплату муниципальной пенсии за выслугу лет.</a:t>
            </a:r>
            <a:r>
              <a:rPr lang="ru-RU" dirty="0" smtClean="0">
                <a:latin typeface="Times New Roman" pitchFamily="18" charset="0"/>
                <a:ea typeface="Times New Roman"/>
              </a:rPr>
              <a:t/>
            </a:r>
            <a:br>
              <a:rPr lang="ru-RU" dirty="0" smtClean="0">
                <a:latin typeface="Times New Roman" pitchFamily="18" charset="0"/>
                <a:ea typeface="Times New Roman"/>
              </a:rPr>
            </a:br>
            <a:r>
              <a:rPr lang="ru-RU" dirty="0" smtClean="0">
                <a:latin typeface="Times New Roman" pitchFamily="18" charset="0"/>
              </a:rPr>
              <a:t/>
            </a:r>
            <a:br>
              <a:rPr lang="ru-RU" dirty="0" smtClean="0">
                <a:latin typeface="Times New Roman" pitchFamily="18" charset="0"/>
              </a:rPr>
            </a:br>
            <a:endParaRPr lang="ru-RU" dirty="0"/>
          </a:p>
        </p:txBody>
      </p:sp>
      <p:sp>
        <p:nvSpPr>
          <p:cNvPr id="2" name="Прямоугольник 1"/>
          <p:cNvSpPr/>
          <p:nvPr/>
        </p:nvSpPr>
        <p:spPr>
          <a:xfrm>
            <a:off x="5288476" y="113549"/>
            <a:ext cx="306045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 сельского </a:t>
            </a: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поселения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ГОМОНОВ\альбом бюджет\Новая папка\фото\b2fc7631b015b1792cb8ceade5c1e4c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98" y="4722399"/>
            <a:ext cx="3071802" cy="2135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98" y="2428868"/>
            <a:ext cx="3071802" cy="230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198" y="214290"/>
            <a:ext cx="3071802" cy="23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3143240" cy="23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C:\Users\User\Desktop\ГОМОНОВ\альбом бюджет\программы\DSC_3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28868"/>
            <a:ext cx="3143240" cy="2081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User\Desktop\ГОМОНОВ\альбом бюджет\программы\IMG_24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00546"/>
            <a:ext cx="3143273" cy="2357454"/>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286116" y="1142984"/>
            <a:ext cx="2643190" cy="5447645"/>
          </a:xfrm>
          <a:prstGeom prst="rect">
            <a:avLst/>
          </a:prstGeom>
        </p:spPr>
        <p:txBody>
          <a:bodyPr wrap="square">
            <a:spAutoFit/>
          </a:bodyPr>
          <a:lstStyle/>
          <a:p>
            <a:r>
              <a:rPr lang="ru-RU" sz="1100" dirty="0" smtClean="0"/>
              <a:t>Целью муниципальной программы «Развитие культуры и туризма» является сохранение культурного и исторического наследия сельского поселения, обеспечение доступа граждан к культурным ценностям и участию в культурной жизни, реализация творческого потенциала населения Казанского сельского поселения.</a:t>
            </a:r>
          </a:p>
          <a:p>
            <a:r>
              <a:rPr lang="ru-RU" sz="1100" dirty="0" smtClean="0"/>
              <a:t>- Расходы бюджета сельского поселения в </a:t>
            </a:r>
            <a:r>
              <a:rPr lang="ru-RU" sz="1100" dirty="0" smtClean="0"/>
              <a:t>2019 </a:t>
            </a:r>
            <a:r>
              <a:rPr lang="ru-RU" sz="1100" dirty="0" smtClean="0"/>
              <a:t>году на муниципальную программу составят </a:t>
            </a:r>
            <a:r>
              <a:rPr lang="ru-RU" sz="1100" dirty="0" smtClean="0"/>
              <a:t>1464,4  </a:t>
            </a:r>
            <a:r>
              <a:rPr lang="ru-RU" sz="1100" dirty="0" smtClean="0"/>
              <a:t>тыс. руб.  </a:t>
            </a:r>
            <a:br>
              <a:rPr lang="ru-RU" sz="1100" dirty="0" smtClean="0"/>
            </a:br>
            <a:r>
              <a:rPr lang="ru-RU" sz="1100" dirty="0" smtClean="0"/>
              <a:t>- Бюджетные ассигнования  будут направлены на  удовлетворительное состояние объектов культурного наследия муниципальной собственности, повышение доступности культурных ценностей для населения Казанского сельского поселения, организацию  досуга, обеспечение сохранности зданий учреждений культуры, обеспечение доступа населения к библиотечному фонду, привлекательность Казанского сельского поселения как территории, благоприятной для туризма и отдыха.</a:t>
            </a:r>
          </a:p>
          <a:p>
            <a:endParaRPr lang="ru-RU" dirty="0"/>
          </a:p>
        </p:txBody>
      </p:sp>
      <p:sp>
        <p:nvSpPr>
          <p:cNvPr id="2" name="Прямоугольник 1"/>
          <p:cNvSpPr/>
          <p:nvPr/>
        </p:nvSpPr>
        <p:spPr>
          <a:xfrm>
            <a:off x="6018715" y="214290"/>
            <a:ext cx="3028393" cy="230832"/>
          </a:xfrm>
          <a:prstGeom prst="rect">
            <a:avLst/>
          </a:prstGeom>
        </p:spPr>
        <p:txBody>
          <a:bodyPr wrap="none">
            <a:spAutoFit/>
          </a:bodyPr>
          <a:lstStyle/>
          <a:p>
            <a:pPr lvl="0">
              <a:defRPr/>
            </a:pPr>
            <a:r>
              <a:rPr lang="ru-RU" sz="9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User\Desktop\ГОМОНОВ\альбом бюджет\программы\IMG_26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37019"/>
            <a:ext cx="2166936" cy="2920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User\Desktop\ГОМОНОВ\альбом бюджет\программы\DSC_3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865" y="3937020"/>
            <a:ext cx="4410135" cy="2920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2" y="3937020"/>
            <a:ext cx="1959859" cy="292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Users\User\Desktop\ГОМОНОВ\альбом бюджет\программы\IMG_26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772" y="3929066"/>
            <a:ext cx="2180476" cy="29289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291690" y="776175"/>
            <a:ext cx="2970494" cy="2302491"/>
            <a:chOff x="3254100" y="3017530"/>
            <a:chExt cx="2664296" cy="1899684"/>
          </a:xfrm>
          <a:scene3d>
            <a:camera prst="orthographicFront"/>
            <a:lightRig rig="flat" dir="t"/>
          </a:scene3d>
        </p:grpSpPr>
        <p:sp>
          <p:nvSpPr>
            <p:cNvPr id="11" name="Блок-схема: перфолента 10"/>
            <p:cNvSpPr/>
            <p:nvPr/>
          </p:nvSpPr>
          <p:spPr>
            <a:xfrm>
              <a:off x="3254100" y="3017530"/>
              <a:ext cx="2664296" cy="1899684"/>
            </a:xfrm>
            <a:prstGeom prst="flowChartPunchedTape">
              <a:avLst/>
            </a:prstGeom>
            <a:gradFill flip="none" rotWithShape="1">
              <a:gsLst>
                <a:gs pos="0">
                  <a:srgbClr val="D6B19C"/>
                </a:gs>
                <a:gs pos="30000">
                  <a:srgbClr val="D49E6C"/>
                </a:gs>
                <a:gs pos="70000">
                  <a:srgbClr val="A65528"/>
                </a:gs>
                <a:gs pos="100000">
                  <a:srgbClr val="663012"/>
                </a:gs>
              </a:gsLst>
              <a:lin ang="18900000" scaled="1"/>
              <a:tileRect/>
            </a:gradFill>
            <a:ln>
              <a:noFill/>
            </a:ln>
            <a:effectLst>
              <a:outerShdw blurRad="51500" dist="25400" dir="5400000" rotWithShape="0">
                <a:srgbClr val="000000">
                  <a:alpha val="40000"/>
                </a:srgbClr>
              </a:outerShdw>
            </a:effectLst>
            <a:sp3d prstMaterial="dkEdge">
              <a:bevelT w="8200" h="38100"/>
            </a:sp3d>
          </p:spPr>
        </p:sp>
        <p:sp>
          <p:nvSpPr>
            <p:cNvPr id="12" name="Блок-схема: перфолента 4"/>
            <p:cNvSpPr/>
            <p:nvPr/>
          </p:nvSpPr>
          <p:spPr>
            <a:xfrm>
              <a:off x="3254100" y="3610182"/>
              <a:ext cx="2664296" cy="1103649"/>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spcAft>
                  <a:spcPct val="35000"/>
                </a:spcAft>
                <a:defRPr/>
              </a:pPr>
              <a:r>
                <a:rPr lang="ru-RU" sz="1100" i="0" dirty="0">
                  <a:solidFill>
                    <a:sysClr val="windowText" lastClr="000000"/>
                  </a:solidFill>
                  <a:latin typeface="Georgia"/>
                </a:rPr>
                <a:t>Обеспечение качественными жилищно-коммунальными услугами населения Казанского сельского поселения и благоустройство территории  </a:t>
              </a:r>
            </a:p>
            <a:p>
              <a:pPr algn="ctr" defTabSz="488852" eaLnBrk="1" fontAlgn="auto" hangingPunct="1">
                <a:lnSpc>
                  <a:spcPct val="90000"/>
                </a:lnSpc>
                <a:spcAft>
                  <a:spcPct val="35000"/>
                </a:spcAft>
                <a:defRPr/>
              </a:pPr>
              <a:endParaRPr lang="ru-RU" sz="1100" i="0" dirty="0">
                <a:solidFill>
                  <a:sysClr val="windowText" lastClr="000000"/>
                </a:solidFill>
                <a:latin typeface="Georgia"/>
              </a:endParaRPr>
            </a:p>
          </p:txBody>
        </p:sp>
      </p:grpSp>
      <p:sp>
        <p:nvSpPr>
          <p:cNvPr id="13" name="Прямоугольник 12"/>
          <p:cNvSpPr/>
          <p:nvPr/>
        </p:nvSpPr>
        <p:spPr>
          <a:xfrm>
            <a:off x="3786182" y="642918"/>
            <a:ext cx="4714876" cy="2631490"/>
          </a:xfrm>
          <a:prstGeom prst="rect">
            <a:avLst/>
          </a:prstGeom>
        </p:spPr>
        <p:txBody>
          <a:bodyPr wrap="square">
            <a:spAutoFit/>
          </a:bodyPr>
          <a:lstStyle/>
          <a:p>
            <a:pPr lvl="0"/>
            <a:r>
              <a:rPr lang="ru-RU" sz="1100" dirty="0" smtClean="0">
                <a:solidFill>
                  <a:srgbClr val="000000"/>
                </a:solidFill>
              </a:rPr>
              <a:t>-Целью муниципальной программы «Обеспечение качественными жилищно-коммунальными услугами населения Казанского сельского поселения и благоустройство территории» является повышение качества и надежности предоставления жилищно-коммунальных услуг населению Казанского сельского поселения. </a:t>
            </a:r>
          </a:p>
          <a:p>
            <a:pPr lvl="0"/>
            <a:endParaRPr lang="ru-RU" sz="1100" dirty="0" smtClean="0">
              <a:solidFill>
                <a:srgbClr val="000000"/>
              </a:solidFill>
            </a:endParaRPr>
          </a:p>
          <a:p>
            <a:pPr lvl="0"/>
            <a:r>
              <a:rPr lang="ru-RU" sz="1100" dirty="0" smtClean="0">
                <a:solidFill>
                  <a:srgbClr val="000000"/>
                </a:solidFill>
              </a:rPr>
              <a:t>-Расходы бюджета сельского поселения в </a:t>
            </a:r>
            <a:r>
              <a:rPr lang="ru-RU" sz="1100" dirty="0" smtClean="0">
                <a:solidFill>
                  <a:srgbClr val="000000"/>
                </a:solidFill>
              </a:rPr>
              <a:t>2019  </a:t>
            </a:r>
            <a:r>
              <a:rPr lang="ru-RU" sz="1100" dirty="0" smtClean="0">
                <a:solidFill>
                  <a:srgbClr val="000000"/>
                </a:solidFill>
              </a:rPr>
              <a:t>году на муниципальную программу составят </a:t>
            </a:r>
            <a:r>
              <a:rPr lang="ru-RU" sz="1100" dirty="0">
                <a:solidFill>
                  <a:srgbClr val="000000"/>
                </a:solidFill>
              </a:rPr>
              <a:t> </a:t>
            </a:r>
            <a:r>
              <a:rPr lang="ru-RU" sz="1100" dirty="0" smtClean="0">
                <a:solidFill>
                  <a:srgbClr val="000000"/>
                </a:solidFill>
              </a:rPr>
              <a:t> </a:t>
            </a:r>
            <a:r>
              <a:rPr lang="ru-RU" sz="1100" dirty="0" smtClean="0">
                <a:solidFill>
                  <a:srgbClr val="000000"/>
                </a:solidFill>
              </a:rPr>
              <a:t>3479,5 </a:t>
            </a:r>
            <a:r>
              <a:rPr lang="ru-RU" sz="1100" dirty="0" smtClean="0">
                <a:solidFill>
                  <a:srgbClr val="000000"/>
                </a:solidFill>
              </a:rPr>
              <a:t>тыс. руб.  </a:t>
            </a:r>
            <a:br>
              <a:rPr lang="ru-RU" sz="1100" dirty="0" smtClean="0">
                <a:solidFill>
                  <a:srgbClr val="000000"/>
                </a:solidFill>
              </a:rPr>
            </a:br>
            <a:r>
              <a:rPr lang="ru-RU" sz="1100" dirty="0" smtClean="0">
                <a:solidFill>
                  <a:srgbClr val="000000"/>
                </a:solidFill>
              </a:rPr>
              <a:t/>
            </a:r>
            <a:br>
              <a:rPr lang="ru-RU" sz="1100" dirty="0" smtClean="0">
                <a:solidFill>
                  <a:srgbClr val="000000"/>
                </a:solidFill>
              </a:rPr>
            </a:br>
            <a:r>
              <a:rPr lang="ru-RU" sz="1100" dirty="0" smtClean="0">
                <a:solidFill>
                  <a:srgbClr val="000000"/>
                </a:solidFill>
              </a:rPr>
              <a:t>-Бюджетные ассигнования  будут направлены на повышение качества и надежности  коммунальных услуг, снижение экологической нагрузки, улучшение санитарной обстановки, улучшение благоустройства, создание условий для работы и отдыха жителей поселения.</a:t>
            </a:r>
          </a:p>
          <a:p>
            <a:pPr lvl="0"/>
            <a:endParaRPr lang="ru-RU" sz="1100" dirty="0">
              <a:solidFill>
                <a:srgbClr val="000000"/>
              </a:solidFill>
            </a:endParaRPr>
          </a:p>
        </p:txBody>
      </p:sp>
      <p:sp>
        <p:nvSpPr>
          <p:cNvPr id="2" name="Прямоугольник 1"/>
          <p:cNvSpPr/>
          <p:nvPr/>
        </p:nvSpPr>
        <p:spPr>
          <a:xfrm>
            <a:off x="5472665" y="116632"/>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14282" y="714356"/>
            <a:ext cx="2703096" cy="2103481"/>
            <a:chOff x="5921993" y="3375805"/>
            <a:chExt cx="2408842" cy="1445305"/>
          </a:xfrm>
          <a:scene3d>
            <a:camera prst="orthographicFront"/>
            <a:lightRig rig="flat" dir="t"/>
          </a:scene3d>
        </p:grpSpPr>
        <p:sp>
          <p:nvSpPr>
            <p:cNvPr id="8" name="Блок-схема: перфолента 7"/>
            <p:cNvSpPr/>
            <p:nvPr/>
          </p:nvSpPr>
          <p:spPr>
            <a:xfrm>
              <a:off x="5921993" y="3375805"/>
              <a:ext cx="2408842" cy="1445305"/>
            </a:xfrm>
            <a:prstGeom prst="flowChartPunchedTape">
              <a:avLst/>
            </a:prstGeom>
            <a:gradFill rotWithShape="0">
              <a:gsLst>
                <a:gs pos="0">
                  <a:srgbClr val="D6B19C"/>
                </a:gs>
                <a:gs pos="30000">
                  <a:srgbClr val="D49E6C"/>
                </a:gs>
                <a:gs pos="70000">
                  <a:srgbClr val="A65528"/>
                </a:gs>
                <a:gs pos="100000">
                  <a:srgbClr val="663012"/>
                </a:gs>
              </a:gsLst>
              <a:lin ang="17400000" scaled="0"/>
            </a:gradFill>
            <a:ln>
              <a:noFill/>
            </a:ln>
            <a:effectLst>
              <a:outerShdw blurRad="51500" dist="25400" dir="5400000" rotWithShape="0">
                <a:srgbClr val="000000">
                  <a:alpha val="40000"/>
                </a:srgbClr>
              </a:outerShdw>
            </a:effectLst>
            <a:sp3d prstMaterial="dkEdge">
              <a:bevelT w="8200" h="38100"/>
            </a:sp3d>
          </p:spPr>
        </p:sp>
        <p:sp>
          <p:nvSpPr>
            <p:cNvPr id="9" name="Блок-схема: перфолента 4"/>
            <p:cNvSpPr/>
            <p:nvPr/>
          </p:nvSpPr>
          <p:spPr>
            <a:xfrm>
              <a:off x="5921993" y="366486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150000"/>
                </a:lnSpc>
                <a:spcAft>
                  <a:spcPct val="35000"/>
                </a:spcAft>
                <a:defRPr/>
              </a:pPr>
              <a:r>
                <a:rPr lang="ru-RU" sz="1100" i="0" dirty="0">
                  <a:solidFill>
                    <a:sysClr val="windowText" lastClr="000000"/>
                  </a:solidFill>
                  <a:latin typeface="Georgia"/>
                </a:rPr>
                <a:t>Обеспечение общественного порядка и противодействия преступности </a:t>
              </a:r>
            </a:p>
          </p:txBody>
        </p:sp>
      </p:grpSp>
      <p:pic>
        <p:nvPicPr>
          <p:cNvPr id="10" name="Picture 2" descr="C:\Users\User\Desktop\ГОМОНОВ\альбом бюджет\программы\IMG_18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571480"/>
            <a:ext cx="3595760" cy="2753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593" y="571480"/>
            <a:ext cx="3672407" cy="275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1357290" y="3857628"/>
            <a:ext cx="6429420" cy="2308324"/>
          </a:xfrm>
          <a:prstGeom prst="rect">
            <a:avLst/>
          </a:prstGeom>
        </p:spPr>
        <p:txBody>
          <a:bodyPr wrap="square">
            <a:spAutoFit/>
          </a:bodyPr>
          <a:lstStyle/>
          <a:p>
            <a:pPr lvl="0"/>
            <a:r>
              <a:rPr lang="ru-RU" sz="1200" dirty="0" smtClean="0">
                <a:solidFill>
                  <a:srgbClr val="000000"/>
                </a:solidFill>
              </a:rPr>
              <a:t>-Целью муниципальной программы «Обеспечение общественного порядка и противодействие преступности» является повышение качества и результативности реализуемых мер по охране общественного порядка, противодействию терроризму и экстремизму, борьбе с преступностью.</a:t>
            </a:r>
          </a:p>
          <a:p>
            <a:pPr lvl="0"/>
            <a:endParaRPr lang="ru-RU" sz="1200" dirty="0" smtClean="0">
              <a:solidFill>
                <a:srgbClr val="000000"/>
              </a:solidFill>
            </a:endParaRPr>
          </a:p>
          <a:p>
            <a:pPr lvl="0"/>
            <a:r>
              <a:rPr lang="ru-RU" sz="1200" dirty="0" smtClean="0">
                <a:solidFill>
                  <a:srgbClr val="000000"/>
                </a:solidFill>
              </a:rPr>
              <a:t>-Расходы бюджета сельского поселения в 2018  году на муниципальную программу составят  </a:t>
            </a:r>
            <a:r>
              <a:rPr lang="ru-RU" sz="1200" dirty="0" smtClean="0">
                <a:solidFill>
                  <a:srgbClr val="000000"/>
                </a:solidFill>
              </a:rPr>
              <a:t>46,0 </a:t>
            </a:r>
            <a:r>
              <a:rPr lang="ru-RU" sz="1200" dirty="0" smtClean="0">
                <a:solidFill>
                  <a:srgbClr val="000000"/>
                </a:solidFill>
              </a:rPr>
              <a:t>тыс. руб.  </a:t>
            </a:r>
            <a:br>
              <a:rPr lang="ru-RU" sz="1200" dirty="0" smtClean="0">
                <a:solidFill>
                  <a:srgbClr val="000000"/>
                </a:solidFill>
              </a:rPr>
            </a:br>
            <a:r>
              <a:rPr lang="ru-RU" sz="1200" dirty="0" smtClean="0">
                <a:solidFill>
                  <a:srgbClr val="000000"/>
                </a:solidFill>
              </a:rPr>
              <a:t/>
            </a:r>
            <a:br>
              <a:rPr lang="ru-RU" sz="1200" dirty="0" smtClean="0">
                <a:solidFill>
                  <a:srgbClr val="000000"/>
                </a:solidFill>
              </a:rPr>
            </a:br>
            <a:r>
              <a:rPr lang="ru-RU" sz="1200" dirty="0" smtClean="0">
                <a:solidFill>
                  <a:srgbClr val="000000"/>
                </a:solidFill>
              </a:rPr>
              <a:t>-Бюджетные ассигнования  будут направлены на   сохранение численности населения, вовлеченного в работу общественных  организаций по предупреждению правонарушений и охране общественного порядка, противодействие злоупотреблению наркотиков и борьбу с коррупцией.</a:t>
            </a:r>
            <a:endParaRPr lang="ru-RU" sz="1200" dirty="0"/>
          </a:p>
        </p:txBody>
      </p:sp>
      <p:sp>
        <p:nvSpPr>
          <p:cNvPr id="2" name="Прямоугольник 1"/>
          <p:cNvSpPr/>
          <p:nvPr/>
        </p:nvSpPr>
        <p:spPr>
          <a:xfrm>
            <a:off x="5471593" y="116632"/>
            <a:ext cx="309251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23950" y="468264"/>
            <a:ext cx="2736304" cy="1944216"/>
            <a:chOff x="5921993" y="1689615"/>
            <a:chExt cx="2408842" cy="1445305"/>
          </a:xfrm>
          <a:scene3d>
            <a:camera prst="orthographicFront"/>
            <a:lightRig rig="flat" dir="t"/>
          </a:scene3d>
        </p:grpSpPr>
        <p:sp>
          <p:nvSpPr>
            <p:cNvPr id="4" name="Блок-схема: перфолента 3"/>
            <p:cNvSpPr/>
            <p:nvPr/>
          </p:nvSpPr>
          <p:spPr>
            <a:xfrm>
              <a:off x="5921993" y="1689615"/>
              <a:ext cx="2408842" cy="1445305"/>
            </a:xfrm>
            <a:prstGeom prst="flowChartPunchedTape">
              <a:avLst/>
            </a:prstGeom>
            <a:gradFill rotWithShape="0">
              <a:gsLst>
                <a:gs pos="0">
                  <a:srgbClr val="DDEBCF"/>
                </a:gs>
                <a:gs pos="50000">
                  <a:srgbClr val="9CB86E"/>
                </a:gs>
                <a:gs pos="100000">
                  <a:srgbClr val="156B13"/>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5" name="Блок-схема: перфолента 4"/>
            <p:cNvSpPr/>
            <p:nvPr/>
          </p:nvSpPr>
          <p:spPr>
            <a:xfrm>
              <a:off x="5921993" y="197867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err="1">
                  <a:solidFill>
                    <a:sysClr val="windowText" lastClr="000000"/>
                  </a:solidFill>
                  <a:latin typeface="Georgia"/>
                </a:rPr>
                <a:t>Энергоэффективность</a:t>
              </a:r>
              <a:r>
                <a:rPr lang="ru-RU" sz="1100" i="0" dirty="0">
                  <a:solidFill>
                    <a:sysClr val="windowText" lastClr="000000"/>
                  </a:solidFill>
                  <a:latin typeface="Georgia"/>
                </a:rPr>
                <a:t> и развитие энергетики</a:t>
              </a:r>
            </a:p>
          </p:txBody>
        </p:sp>
      </p:grpSp>
      <p:pic>
        <p:nvPicPr>
          <p:cNvPr id="6" name="Picture 2" descr="http://energoelektron.ru/upload/medialibrary/f93/montaj_osveshen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571480"/>
            <a:ext cx="3076575" cy="2365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0-tub-ru.yandex.net/i?id=f514f3443786ba7fcea6aabfb687f1ed&amp;n=33&amp;h=215&amp;w=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2786058"/>
            <a:ext cx="30765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zspu.org/wp-content/uploads/2014/06/ulichnoe_osveshchen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425" y="4759627"/>
            <a:ext cx="3076575" cy="209837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57158" y="2571744"/>
            <a:ext cx="5214942" cy="3970318"/>
          </a:xfrm>
          <a:prstGeom prst="rect">
            <a:avLst/>
          </a:prstGeom>
        </p:spPr>
        <p:txBody>
          <a:bodyPr wrap="square">
            <a:spAutoFit/>
          </a:bodyPr>
          <a:lstStyle/>
          <a:p>
            <a:pPr lvl="0"/>
            <a:r>
              <a:rPr lang="ru-RU" sz="1400" dirty="0" smtClean="0">
                <a:solidFill>
                  <a:srgbClr val="000000"/>
                </a:solidFill>
              </a:rPr>
              <a:t>-Целью муниципальной программы «</a:t>
            </a:r>
            <a:r>
              <a:rPr lang="ru-RU" sz="1400" dirty="0" err="1" smtClean="0">
                <a:solidFill>
                  <a:srgbClr val="000000"/>
                </a:solidFill>
              </a:rPr>
              <a:t>Энергоэффективность</a:t>
            </a:r>
            <a:r>
              <a:rPr lang="ru-RU" sz="1400" dirty="0" smtClean="0">
                <a:solidFill>
                  <a:srgbClr val="000000"/>
                </a:solidFill>
              </a:rPr>
              <a:t> и развитие энергетики» является улучшение качества жизни населения Казанского сельского поселения за счет перехода экономики поселения, бюджетной и коммунальной сфер на энергосберегающий путь развития и рационального использования ресурсов при их производстве, передаче, потреблении.</a:t>
            </a:r>
          </a:p>
          <a:p>
            <a:pPr lvl="0"/>
            <a:endParaRPr lang="ru-RU" sz="1400" dirty="0" smtClean="0">
              <a:solidFill>
                <a:srgbClr val="000000"/>
              </a:solidFill>
            </a:endParaRPr>
          </a:p>
          <a:p>
            <a:pPr lvl="0"/>
            <a:r>
              <a:rPr lang="ru-RU" sz="1400" dirty="0" smtClean="0">
                <a:solidFill>
                  <a:srgbClr val="000000"/>
                </a:solidFill>
              </a:rPr>
              <a:t>-Расходы бюджета сельского поселения в </a:t>
            </a:r>
            <a:r>
              <a:rPr lang="ru-RU" sz="1400" dirty="0" smtClean="0">
                <a:solidFill>
                  <a:srgbClr val="000000"/>
                </a:solidFill>
              </a:rPr>
              <a:t>2019 </a:t>
            </a:r>
            <a:r>
              <a:rPr lang="ru-RU" sz="1400" dirty="0" smtClean="0">
                <a:solidFill>
                  <a:srgbClr val="000000"/>
                </a:solidFill>
              </a:rPr>
              <a:t>году на муниципальную программу составят </a:t>
            </a:r>
            <a:r>
              <a:rPr lang="ru-RU" sz="1400" dirty="0" smtClean="0">
                <a:solidFill>
                  <a:srgbClr val="000000"/>
                </a:solidFill>
              </a:rPr>
              <a:t>2259,7 </a:t>
            </a:r>
            <a:r>
              <a:rPr lang="ru-RU" sz="1400" dirty="0" smtClean="0">
                <a:solidFill>
                  <a:srgbClr val="000000"/>
                </a:solidFill>
              </a:rPr>
              <a:t>тыс. руб.  </a:t>
            </a:r>
            <a:br>
              <a:rPr lang="ru-RU" sz="1400" dirty="0" smtClean="0">
                <a:solidFill>
                  <a:srgbClr val="000000"/>
                </a:solidFill>
              </a:rPr>
            </a:br>
            <a:r>
              <a:rPr lang="ru-RU" sz="1400" dirty="0" smtClean="0">
                <a:solidFill>
                  <a:srgbClr val="000000"/>
                </a:solidFill>
              </a:rPr>
              <a:t/>
            </a:r>
            <a:br>
              <a:rPr lang="ru-RU" sz="1400" dirty="0" smtClean="0">
                <a:solidFill>
                  <a:srgbClr val="000000"/>
                </a:solidFill>
              </a:rPr>
            </a:br>
            <a:r>
              <a:rPr lang="ru-RU" sz="1400" dirty="0" smtClean="0">
                <a:solidFill>
                  <a:srgbClr val="000000"/>
                </a:solidFill>
              </a:rPr>
              <a:t>-Бюджетные ассигнования  будут  направлены на формирование действующего механизма управления потреблением топливно-энергетических ресурсов и сокращение затрат на оплату коммунальных ресурсов, условий для принятия долгосрочных программ энергосбережения, разработки и ведения топливно-энергетического баланса муниципального образования.</a:t>
            </a:r>
            <a:endParaRPr lang="ru-RU" sz="1400" dirty="0">
              <a:solidFill>
                <a:srgbClr val="000000"/>
              </a:solidFill>
            </a:endParaRPr>
          </a:p>
        </p:txBody>
      </p:sp>
      <p:sp>
        <p:nvSpPr>
          <p:cNvPr id="10" name="Прямоугольник 9"/>
          <p:cNvSpPr/>
          <p:nvPr/>
        </p:nvSpPr>
        <p:spPr>
          <a:xfrm>
            <a:off x="5436096" y="74078"/>
            <a:ext cx="309251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827584" y="35086"/>
            <a:ext cx="2952328" cy="1965154"/>
            <a:chOff x="3169725" y="1689614"/>
            <a:chExt cx="2511383" cy="1600625"/>
          </a:xfrm>
          <a:scene3d>
            <a:camera prst="orthographicFront"/>
            <a:lightRig rig="flat" dir="t"/>
          </a:scene3d>
        </p:grpSpPr>
        <p:sp>
          <p:nvSpPr>
            <p:cNvPr id="4" name="Блок-схема: перфолента 3"/>
            <p:cNvSpPr/>
            <p:nvPr/>
          </p:nvSpPr>
          <p:spPr>
            <a:xfrm>
              <a:off x="3169725" y="1689614"/>
              <a:ext cx="2511383" cy="1600625"/>
            </a:xfrm>
            <a:prstGeom prst="flowChartPunchedTape">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5" name="Блок-схема: перфолента 4"/>
            <p:cNvSpPr/>
            <p:nvPr/>
          </p:nvSpPr>
          <p:spPr>
            <a:xfrm>
              <a:off x="3272266" y="197867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Защита населения и территории </a:t>
              </a:r>
              <a:r>
                <a:rPr lang="ru-RU" sz="1100" i="0" dirty="0" smtClean="0">
                  <a:solidFill>
                    <a:sysClr val="windowText" lastClr="000000"/>
                  </a:solidFill>
                  <a:latin typeface="Georgia"/>
                </a:rPr>
                <a:t> от </a:t>
              </a:r>
              <a:r>
                <a:rPr lang="ru-RU" sz="1100" i="0" dirty="0">
                  <a:solidFill>
                    <a:sysClr val="windowText" lastClr="000000"/>
                  </a:solidFill>
                  <a:latin typeface="Georgia"/>
                </a:rPr>
                <a:t>чрезвычайных ситуаций</a:t>
              </a:r>
            </a:p>
          </p:txBody>
        </p:sp>
      </p:gr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16" y="4231612"/>
            <a:ext cx="3501851" cy="262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150" y="4231612"/>
            <a:ext cx="3501850" cy="262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24593"/>
            <a:ext cx="3418890" cy="263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71472" y="2000240"/>
            <a:ext cx="8572528" cy="2123658"/>
          </a:xfrm>
          <a:prstGeom prst="rect">
            <a:avLst/>
          </a:prstGeom>
        </p:spPr>
        <p:txBody>
          <a:bodyPr wrap="square">
            <a:spAutoFit/>
          </a:bodyPr>
          <a:lstStyle/>
          <a:p>
            <a:pPr lvl="0"/>
            <a:r>
              <a:rPr lang="ru-RU" sz="1200" dirty="0" smtClean="0">
                <a:solidFill>
                  <a:srgbClr val="000000"/>
                </a:solidFill>
              </a:rPr>
              <a:t>-Целью муниципальной программы «Защита населения и территории от чрезвычайных ситуаций, обеспечение пожарной безопасности и безопасности людей на водных объектах» является минимизация социального и экономического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p>
          <a:p>
            <a:pPr lvl="0"/>
            <a:endParaRPr lang="ru-RU" sz="1200" dirty="0" smtClean="0">
              <a:solidFill>
                <a:srgbClr val="000000"/>
              </a:solidFill>
            </a:endParaRPr>
          </a:p>
          <a:p>
            <a:pPr lvl="0"/>
            <a:r>
              <a:rPr lang="ru-RU" sz="1200" dirty="0" smtClean="0">
                <a:solidFill>
                  <a:srgbClr val="000000"/>
                </a:solidFill>
              </a:rPr>
              <a:t>-Расходы бюджета сельского поселения в </a:t>
            </a:r>
            <a:r>
              <a:rPr lang="ru-RU" sz="1200" dirty="0" smtClean="0">
                <a:solidFill>
                  <a:srgbClr val="000000"/>
                </a:solidFill>
              </a:rPr>
              <a:t>2019  </a:t>
            </a:r>
            <a:r>
              <a:rPr lang="ru-RU" sz="1200" dirty="0" smtClean="0">
                <a:solidFill>
                  <a:srgbClr val="000000"/>
                </a:solidFill>
              </a:rPr>
              <a:t>году на муниципальную программу  составят </a:t>
            </a:r>
            <a:r>
              <a:rPr lang="ru-RU" sz="1200" dirty="0" smtClean="0">
                <a:solidFill>
                  <a:srgbClr val="000000"/>
                </a:solidFill>
              </a:rPr>
              <a:t>161,7 </a:t>
            </a:r>
            <a:r>
              <a:rPr lang="ru-RU" sz="1200" dirty="0" smtClean="0">
                <a:solidFill>
                  <a:srgbClr val="000000"/>
                </a:solidFill>
              </a:rPr>
              <a:t>тыс. руб.  </a:t>
            </a:r>
            <a:br>
              <a:rPr lang="ru-RU" sz="1200" dirty="0" smtClean="0">
                <a:solidFill>
                  <a:srgbClr val="000000"/>
                </a:solidFill>
              </a:rPr>
            </a:br>
            <a:r>
              <a:rPr lang="ru-RU" sz="1200" dirty="0" smtClean="0">
                <a:solidFill>
                  <a:srgbClr val="000000"/>
                </a:solidFill>
              </a:rPr>
              <a:t/>
            </a:r>
            <a:br>
              <a:rPr lang="ru-RU" sz="1200" dirty="0" smtClean="0">
                <a:solidFill>
                  <a:srgbClr val="000000"/>
                </a:solidFill>
              </a:rPr>
            </a:br>
            <a:r>
              <a:rPr lang="ru-RU" sz="1200" dirty="0" smtClean="0">
                <a:solidFill>
                  <a:srgbClr val="000000"/>
                </a:solidFill>
              </a:rPr>
              <a:t>-Бюджетные ассигнования  будут направлены на снижение рисков возникновения пожаров, чрезвычайных ситуаций, повышение уровня безопасности населения от чрезвычайных ситуаций природного и техногенного характера, повышение готовности населения к действиям при возникновении пожаров, чрезвычайных ситуаций и происшествий на воде.</a:t>
            </a:r>
            <a:endParaRPr lang="ru-RU" sz="1200" dirty="0">
              <a:solidFill>
                <a:srgbClr val="000000"/>
              </a:solidFill>
            </a:endParaRPr>
          </a:p>
        </p:txBody>
      </p:sp>
      <p:sp>
        <p:nvSpPr>
          <p:cNvPr id="10" name="Прямоугольник 9"/>
          <p:cNvSpPr/>
          <p:nvPr/>
        </p:nvSpPr>
        <p:spPr>
          <a:xfrm>
            <a:off x="5508104" y="132771"/>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Documents and Settings\user\Документы\отправление почты\2014\май\фото слайд\Изображение 092.jpg"/>
          <p:cNvPicPr>
            <a:picLocks noGrp="1" noChangeAspect="1" noChangeArrowheads="1"/>
          </p:cNvPicPr>
          <p:nvPr>
            <p:ph idx="1"/>
          </p:nvPr>
        </p:nvPicPr>
        <p:blipFill>
          <a:blip r:embed="rId2"/>
          <a:srcRect/>
          <a:stretch>
            <a:fillRect/>
          </a:stretch>
        </p:blipFill>
        <p:spPr bwMode="auto">
          <a:xfrm>
            <a:off x="0" y="542880"/>
            <a:ext cx="9144000" cy="6315120"/>
          </a:xfrm>
          <a:prstGeom prst="rect">
            <a:avLst/>
          </a:prstGeom>
          <a:noFill/>
        </p:spPr>
      </p:pic>
      <p:sp>
        <p:nvSpPr>
          <p:cNvPr id="7" name="Нашивка 4"/>
          <p:cNvSpPr/>
          <p:nvPr/>
        </p:nvSpPr>
        <p:spPr>
          <a:xfrm rot="21273064">
            <a:off x="932200" y="3906991"/>
            <a:ext cx="7132561" cy="2068351"/>
          </a:xfrm>
          <a:custGeom>
            <a:avLst/>
            <a:gdLst>
              <a:gd name="connsiteX0" fmla="*/ 0 w 7848502"/>
              <a:gd name="connsiteY0" fmla="*/ 0 h 2647905"/>
              <a:gd name="connsiteX1" fmla="*/ 6524550 w 7848502"/>
              <a:gd name="connsiteY1" fmla="*/ 0 h 2647905"/>
              <a:gd name="connsiteX2" fmla="*/ 7848502 w 7848502"/>
              <a:gd name="connsiteY2" fmla="*/ 1323953 h 2647905"/>
              <a:gd name="connsiteX3" fmla="*/ 6524550 w 7848502"/>
              <a:gd name="connsiteY3" fmla="*/ 2647905 h 2647905"/>
              <a:gd name="connsiteX4" fmla="*/ 0 w 7848502"/>
              <a:gd name="connsiteY4" fmla="*/ 2647905 h 2647905"/>
              <a:gd name="connsiteX5" fmla="*/ 1323953 w 7848502"/>
              <a:gd name="connsiteY5" fmla="*/ 1323953 h 2647905"/>
              <a:gd name="connsiteX6" fmla="*/ 0 w 7848502"/>
              <a:gd name="connsiteY6" fmla="*/ 0 h 2647905"/>
              <a:gd name="connsiteX0" fmla="*/ 216730 w 8065232"/>
              <a:gd name="connsiteY0" fmla="*/ 0 h 2647905"/>
              <a:gd name="connsiteX1" fmla="*/ 6741280 w 8065232"/>
              <a:gd name="connsiteY1" fmla="*/ 0 h 2647905"/>
              <a:gd name="connsiteX2" fmla="*/ 8065232 w 8065232"/>
              <a:gd name="connsiteY2" fmla="*/ 1323953 h 2647905"/>
              <a:gd name="connsiteX3" fmla="*/ 6741280 w 8065232"/>
              <a:gd name="connsiteY3" fmla="*/ 2647905 h 2647905"/>
              <a:gd name="connsiteX4" fmla="*/ 0 w 8065232"/>
              <a:gd name="connsiteY4" fmla="*/ 2617944 h 2647905"/>
              <a:gd name="connsiteX5" fmla="*/ 1540683 w 8065232"/>
              <a:gd name="connsiteY5" fmla="*/ 1323953 h 2647905"/>
              <a:gd name="connsiteX6" fmla="*/ 216730 w 8065232"/>
              <a:gd name="connsiteY6" fmla="*/ 0 h 2647905"/>
              <a:gd name="connsiteX0" fmla="*/ 216730 w 8065232"/>
              <a:gd name="connsiteY0" fmla="*/ 0 h 2647905"/>
              <a:gd name="connsiteX1" fmla="*/ 6672859 w 8065232"/>
              <a:gd name="connsiteY1" fmla="*/ 364388 h 2647905"/>
              <a:gd name="connsiteX2" fmla="*/ 8065232 w 8065232"/>
              <a:gd name="connsiteY2" fmla="*/ 1323953 h 2647905"/>
              <a:gd name="connsiteX3" fmla="*/ 6741280 w 8065232"/>
              <a:gd name="connsiteY3" fmla="*/ 2647905 h 2647905"/>
              <a:gd name="connsiteX4" fmla="*/ 0 w 8065232"/>
              <a:gd name="connsiteY4" fmla="*/ 2617944 h 2647905"/>
              <a:gd name="connsiteX5" fmla="*/ 1540683 w 8065232"/>
              <a:gd name="connsiteY5" fmla="*/ 1323953 h 2647905"/>
              <a:gd name="connsiteX6" fmla="*/ 216730 w 8065232"/>
              <a:gd name="connsiteY6" fmla="*/ 0 h 264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5232" h="2647905">
                <a:moveTo>
                  <a:pt x="216730" y="0"/>
                </a:moveTo>
                <a:lnTo>
                  <a:pt x="6672859" y="364388"/>
                </a:lnTo>
                <a:lnTo>
                  <a:pt x="8065232" y="1323953"/>
                </a:lnTo>
                <a:lnTo>
                  <a:pt x="6741280" y="2647905"/>
                </a:lnTo>
                <a:lnTo>
                  <a:pt x="0" y="2617944"/>
                </a:lnTo>
                <a:lnTo>
                  <a:pt x="1540683" y="1323953"/>
                </a:lnTo>
                <a:lnTo>
                  <a:pt x="216730" y="0"/>
                </a:lnTo>
                <a:close/>
              </a:path>
            </a:pathLst>
          </a:custGeom>
          <a:solidFill>
            <a:schemeClr val="accent1">
              <a:alpha val="5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60" b="1" dirty="0" smtClean="0">
                <a:solidFill>
                  <a:srgbClr val="FFFF00"/>
                </a:solidFill>
              </a:rPr>
              <a:t>Бюджет Казанского сельского поселения на </a:t>
            </a:r>
          </a:p>
          <a:p>
            <a:pPr algn="ctr"/>
            <a:r>
              <a:rPr lang="ru-RU" sz="1260" b="1" dirty="0" smtClean="0">
                <a:solidFill>
                  <a:srgbClr val="FFFF00"/>
                </a:solidFill>
              </a:rPr>
              <a:t>2019-2021 </a:t>
            </a:r>
            <a:r>
              <a:rPr lang="ru-RU" sz="1260" b="1" dirty="0" smtClean="0">
                <a:solidFill>
                  <a:srgbClr val="FFFF00"/>
                </a:solidFill>
              </a:rPr>
              <a:t>годы </a:t>
            </a:r>
          </a:p>
          <a:p>
            <a:pPr algn="ctr"/>
            <a:r>
              <a:rPr lang="ru-RU" sz="1260" b="1" dirty="0" smtClean="0">
                <a:solidFill>
                  <a:srgbClr val="FFFF00"/>
                </a:solidFill>
              </a:rPr>
              <a:t>создаст дополнительные условия для </a:t>
            </a:r>
          </a:p>
          <a:p>
            <a:pPr algn="ctr"/>
            <a:r>
              <a:rPr lang="ru-RU" sz="1260" b="1" dirty="0" smtClean="0">
                <a:solidFill>
                  <a:srgbClr val="FFFF00"/>
                </a:solidFill>
              </a:rPr>
              <a:t>выполнения поставленных Президентом России, </a:t>
            </a:r>
          </a:p>
          <a:p>
            <a:pPr algn="ctr"/>
            <a:r>
              <a:rPr lang="ru-RU" sz="1260" b="1" dirty="0" smtClean="0">
                <a:solidFill>
                  <a:srgbClr val="FFFF00"/>
                </a:solidFill>
              </a:rPr>
              <a:t>Губернатором области, Главой администрации сельского поселения</a:t>
            </a:r>
          </a:p>
          <a:p>
            <a:pPr algn="ctr"/>
            <a:r>
              <a:rPr lang="ru-RU" sz="1260" b="1" dirty="0" smtClean="0">
                <a:solidFill>
                  <a:srgbClr val="FFFF00"/>
                </a:solidFill>
              </a:rPr>
              <a:t> стратегических задач в секторах </a:t>
            </a:r>
          </a:p>
          <a:p>
            <a:pPr algn="ctr"/>
            <a:r>
              <a:rPr lang="ru-RU" sz="1260" b="1" dirty="0" smtClean="0">
                <a:solidFill>
                  <a:srgbClr val="FFFF00"/>
                </a:solidFill>
              </a:rPr>
              <a:t>муниципальной ответственности</a:t>
            </a:r>
            <a:endParaRPr lang="ru-RU" sz="1260" b="1" dirty="0">
              <a:solidFill>
                <a:srgbClr val="FFFF00"/>
              </a:solidFill>
            </a:endParaRPr>
          </a:p>
        </p:txBody>
      </p:sp>
      <p:sp>
        <p:nvSpPr>
          <p:cNvPr id="2" name="Прямоугольник 1"/>
          <p:cNvSpPr/>
          <p:nvPr/>
        </p:nvSpPr>
        <p:spPr>
          <a:xfrm>
            <a:off x="5508104" y="116632"/>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2810353" y="3343348"/>
            <a:ext cx="3168352" cy="3068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Скругленный прямоугольник 10"/>
          <p:cNvSpPr/>
          <p:nvPr/>
        </p:nvSpPr>
        <p:spPr>
          <a:xfrm>
            <a:off x="177500" y="3031508"/>
            <a:ext cx="2160240" cy="201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кругленный прямоугольник 11"/>
          <p:cNvSpPr/>
          <p:nvPr/>
        </p:nvSpPr>
        <p:spPr>
          <a:xfrm>
            <a:off x="6588225" y="3501009"/>
            <a:ext cx="2364843" cy="1548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TextBox 12"/>
          <p:cNvSpPr txBox="1"/>
          <p:nvPr/>
        </p:nvSpPr>
        <p:spPr>
          <a:xfrm>
            <a:off x="6796200" y="3717034"/>
            <a:ext cx="2024272" cy="1323439"/>
          </a:xfrm>
          <a:prstGeom prst="rect">
            <a:avLst/>
          </a:prstGeom>
          <a:noFill/>
        </p:spPr>
        <p:txBody>
          <a:bodyPr wrap="square" rtlCol="0">
            <a:spAutoFit/>
          </a:bodyPr>
          <a:lstStyle/>
          <a:p>
            <a:pPr algn="ctr"/>
            <a:r>
              <a:rPr lang="ru-RU" sz="1600" dirty="0" smtClean="0">
                <a:solidFill>
                  <a:prstClr val="white"/>
                </a:solidFill>
              </a:rPr>
              <a:t>Муниципальные программы Казанского сельского поселения</a:t>
            </a:r>
            <a:endParaRPr lang="ru-RU" sz="1600" dirty="0">
              <a:solidFill>
                <a:prstClr val="white"/>
              </a:solidFill>
            </a:endParaRPr>
          </a:p>
        </p:txBody>
      </p:sp>
      <p:sp>
        <p:nvSpPr>
          <p:cNvPr id="15" name="TextBox 14"/>
          <p:cNvSpPr txBox="1"/>
          <p:nvPr/>
        </p:nvSpPr>
        <p:spPr>
          <a:xfrm>
            <a:off x="285720" y="3143248"/>
            <a:ext cx="2024272" cy="1600438"/>
          </a:xfrm>
          <a:prstGeom prst="rect">
            <a:avLst/>
          </a:prstGeom>
          <a:noFill/>
        </p:spPr>
        <p:txBody>
          <a:bodyPr wrap="square" rtlCol="0">
            <a:spAutoFit/>
          </a:bodyPr>
          <a:lstStyle/>
          <a:p>
            <a:pPr algn="ctr"/>
            <a:r>
              <a:rPr lang="ru-RU" sz="1400" dirty="0" smtClean="0">
                <a:solidFill>
                  <a:prstClr val="white"/>
                </a:solidFill>
              </a:rPr>
              <a:t>Прогноз</a:t>
            </a:r>
          </a:p>
          <a:p>
            <a:pPr algn="ctr"/>
            <a:r>
              <a:rPr lang="ru-RU" sz="1400" dirty="0" smtClean="0">
                <a:solidFill>
                  <a:prstClr val="white"/>
                </a:solidFill>
              </a:rPr>
              <a:t>социально-</a:t>
            </a:r>
          </a:p>
          <a:p>
            <a:pPr algn="ctr"/>
            <a:r>
              <a:rPr lang="ru-RU" sz="1400" dirty="0" smtClean="0">
                <a:solidFill>
                  <a:prstClr val="white"/>
                </a:solidFill>
              </a:rPr>
              <a:t>экономического</a:t>
            </a:r>
          </a:p>
          <a:p>
            <a:pPr algn="ctr"/>
            <a:r>
              <a:rPr lang="ru-RU" sz="1400" dirty="0" smtClean="0">
                <a:solidFill>
                  <a:prstClr val="white"/>
                </a:solidFill>
              </a:rPr>
              <a:t>развития</a:t>
            </a:r>
          </a:p>
          <a:p>
            <a:pPr algn="ctr"/>
            <a:r>
              <a:rPr lang="ru-RU" sz="1400" dirty="0" smtClean="0">
                <a:solidFill>
                  <a:prstClr val="white"/>
                </a:solidFill>
              </a:rPr>
              <a:t>Казанского сельского поселения на </a:t>
            </a:r>
            <a:r>
              <a:rPr lang="ru-RU" sz="1400" dirty="0" smtClean="0">
                <a:solidFill>
                  <a:prstClr val="white"/>
                </a:solidFill>
              </a:rPr>
              <a:t>2019-2021 </a:t>
            </a:r>
            <a:r>
              <a:rPr lang="ru-RU" sz="1400" dirty="0" smtClean="0">
                <a:solidFill>
                  <a:prstClr val="white"/>
                </a:solidFill>
              </a:rPr>
              <a:t>годы</a:t>
            </a:r>
            <a:endParaRPr lang="ru-RU" sz="1400" dirty="0">
              <a:solidFill>
                <a:prstClr val="white"/>
              </a:solidFill>
            </a:endParaRPr>
          </a:p>
        </p:txBody>
      </p:sp>
      <p:sp>
        <p:nvSpPr>
          <p:cNvPr id="18" name="TextBox 17"/>
          <p:cNvSpPr txBox="1"/>
          <p:nvPr/>
        </p:nvSpPr>
        <p:spPr>
          <a:xfrm>
            <a:off x="3214678" y="3714752"/>
            <a:ext cx="2304255" cy="2062103"/>
          </a:xfrm>
          <a:prstGeom prst="rect">
            <a:avLst/>
          </a:prstGeom>
          <a:noFill/>
        </p:spPr>
        <p:txBody>
          <a:bodyPr wrap="square" rtlCol="0">
            <a:spAutoFit/>
          </a:bodyPr>
          <a:lstStyle/>
          <a:p>
            <a:pPr algn="ctr"/>
            <a:r>
              <a:rPr lang="ru-RU" sz="1600" dirty="0" smtClean="0">
                <a:solidFill>
                  <a:prstClr val="white"/>
                </a:solidFill>
              </a:rPr>
              <a:t>Основа формирования</a:t>
            </a:r>
          </a:p>
          <a:p>
            <a:pPr algn="ctr"/>
            <a:r>
              <a:rPr lang="ru-RU" sz="1600" dirty="0" smtClean="0">
                <a:solidFill>
                  <a:prstClr val="white"/>
                </a:solidFill>
              </a:rPr>
              <a:t>проекта бюджета Казанского сельского поселения</a:t>
            </a:r>
          </a:p>
          <a:p>
            <a:pPr algn="ctr"/>
            <a:r>
              <a:rPr lang="ru-RU" sz="1600" dirty="0" smtClean="0">
                <a:solidFill>
                  <a:prstClr val="white"/>
                </a:solidFill>
              </a:rPr>
              <a:t>на </a:t>
            </a:r>
            <a:r>
              <a:rPr lang="ru-RU" sz="1600" dirty="0" smtClean="0">
                <a:solidFill>
                  <a:prstClr val="white"/>
                </a:solidFill>
              </a:rPr>
              <a:t>2019 </a:t>
            </a:r>
            <a:r>
              <a:rPr lang="ru-RU" sz="1600" dirty="0" smtClean="0">
                <a:solidFill>
                  <a:prstClr val="white"/>
                </a:solidFill>
              </a:rPr>
              <a:t>год и плановый период </a:t>
            </a:r>
            <a:r>
              <a:rPr lang="ru-RU" sz="1600" dirty="0" smtClean="0">
                <a:solidFill>
                  <a:prstClr val="white"/>
                </a:solidFill>
              </a:rPr>
              <a:t>2020 </a:t>
            </a:r>
            <a:r>
              <a:rPr lang="ru-RU" sz="1600" dirty="0" smtClean="0">
                <a:solidFill>
                  <a:prstClr val="white"/>
                </a:solidFill>
              </a:rPr>
              <a:t>и </a:t>
            </a:r>
            <a:r>
              <a:rPr lang="ru-RU" sz="1600" dirty="0" smtClean="0">
                <a:solidFill>
                  <a:prstClr val="white"/>
                </a:solidFill>
              </a:rPr>
              <a:t>2021 </a:t>
            </a:r>
            <a:r>
              <a:rPr lang="ru-RU" sz="1600" dirty="0" smtClean="0">
                <a:solidFill>
                  <a:prstClr val="white"/>
                </a:solidFill>
              </a:rPr>
              <a:t>годов</a:t>
            </a:r>
            <a:endParaRPr lang="ru-RU" sz="1600" dirty="0">
              <a:solidFill>
                <a:prstClr val="white"/>
              </a:solidFill>
            </a:endParaRPr>
          </a:p>
        </p:txBody>
      </p:sp>
      <p:sp>
        <p:nvSpPr>
          <p:cNvPr id="10" name="Скругленный прямоугольник 9"/>
          <p:cNvSpPr/>
          <p:nvPr/>
        </p:nvSpPr>
        <p:spPr>
          <a:xfrm>
            <a:off x="2571736" y="500042"/>
            <a:ext cx="2381363" cy="2409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TextBox 16"/>
          <p:cNvSpPr txBox="1"/>
          <p:nvPr/>
        </p:nvSpPr>
        <p:spPr>
          <a:xfrm>
            <a:off x="2702805" y="607116"/>
            <a:ext cx="2310560" cy="2031325"/>
          </a:xfrm>
          <a:prstGeom prst="rect">
            <a:avLst/>
          </a:prstGeom>
          <a:noFill/>
        </p:spPr>
        <p:txBody>
          <a:bodyPr wrap="square" rtlCol="0">
            <a:spAutoFit/>
          </a:bodyPr>
          <a:lstStyle/>
          <a:p>
            <a:pPr algn="ctr"/>
            <a:r>
              <a:rPr lang="ru-RU" sz="1400" dirty="0" smtClean="0">
                <a:solidFill>
                  <a:prstClr val="white"/>
                </a:solidFill>
              </a:rPr>
              <a:t>Основные направления бюджетной и налоговой политики Казанского сельского поселения на </a:t>
            </a:r>
            <a:r>
              <a:rPr lang="ru-RU" sz="1400" dirty="0" smtClean="0">
                <a:solidFill>
                  <a:prstClr val="white"/>
                </a:solidFill>
              </a:rPr>
              <a:t>2019-2021 </a:t>
            </a:r>
            <a:r>
              <a:rPr lang="ru-RU" sz="1400" dirty="0" smtClean="0">
                <a:solidFill>
                  <a:prstClr val="white"/>
                </a:solidFill>
              </a:rPr>
              <a:t>годы (Постановление Главы  Казанского сельского поселения </a:t>
            </a:r>
            <a:r>
              <a:rPr lang="ru-RU" sz="1400" dirty="0" smtClean="0">
                <a:solidFill>
                  <a:prstClr val="white"/>
                </a:solidFill>
              </a:rPr>
              <a:t>01.11.2018 №190)</a:t>
            </a:r>
            <a:endParaRPr lang="ru-RU" sz="1400" dirty="0">
              <a:solidFill>
                <a:prstClr val="white"/>
              </a:solidFill>
            </a:endParaRPr>
          </a:p>
        </p:txBody>
      </p:sp>
      <p:sp>
        <p:nvSpPr>
          <p:cNvPr id="20" name="Стрелка вниз 19"/>
          <p:cNvSpPr/>
          <p:nvPr/>
        </p:nvSpPr>
        <p:spPr>
          <a:xfrm rot="3756982">
            <a:off x="5929083" y="3645235"/>
            <a:ext cx="506068" cy="112101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Стрелка вниз 21"/>
          <p:cNvSpPr/>
          <p:nvPr/>
        </p:nvSpPr>
        <p:spPr>
          <a:xfrm rot="17792922">
            <a:off x="2467939" y="3574110"/>
            <a:ext cx="506068" cy="111665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Стрелка вниз 22"/>
          <p:cNvSpPr/>
          <p:nvPr/>
        </p:nvSpPr>
        <p:spPr>
          <a:xfrm rot="20157411">
            <a:off x="3605051" y="2758740"/>
            <a:ext cx="506068" cy="76901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26" name="Picture 2" descr="C:\Documents and Settings\user\Документы\отправление почты\2014\май\фото слайд\stanica_kazanskaya.jpg"/>
          <p:cNvPicPr>
            <a:picLocks noChangeAspect="1" noChangeArrowheads="1"/>
          </p:cNvPicPr>
          <p:nvPr/>
        </p:nvPicPr>
        <p:blipFill>
          <a:blip r:embed="rId2" cstate="print"/>
          <a:srcRect/>
          <a:stretch>
            <a:fillRect/>
          </a:stretch>
        </p:blipFill>
        <p:spPr bwMode="auto">
          <a:xfrm>
            <a:off x="5718903" y="506804"/>
            <a:ext cx="3263696" cy="2928958"/>
          </a:xfrm>
          <a:prstGeom prst="rect">
            <a:avLst/>
          </a:prstGeom>
          <a:noFill/>
        </p:spPr>
      </p:pic>
      <p:pic>
        <p:nvPicPr>
          <p:cNvPr id="16"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643570" y="92119"/>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5478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7"/>
          <p:cNvSpPr>
            <a:spLocks noGrp="1"/>
          </p:cNvSpPr>
          <p:nvPr>
            <p:ph type="title"/>
          </p:nvPr>
        </p:nvSpPr>
        <p:spPr>
          <a:xfrm>
            <a:off x="48129" y="650312"/>
            <a:ext cx="8928992" cy="964339"/>
          </a:xfrm>
        </p:spPr>
        <p:txBody>
          <a:bodyPr>
            <a:noAutofit/>
          </a:bodyPr>
          <a:lstStyle/>
          <a:p>
            <a:pPr algn="ctr" fontAlgn="base">
              <a:spcAft>
                <a:spcPct val="0"/>
              </a:spcAft>
              <a:defRPr/>
            </a:pPr>
            <a:r>
              <a:rPr lang="ru-RU" sz="2400" b="1" dirty="0" smtClean="0">
                <a:solidFill>
                  <a:srgbClr val="0070C0"/>
                </a:solidFill>
                <a:effectLst>
                  <a:outerShdw blurRad="38100" dist="38100" dir="2700000" algn="tl">
                    <a:srgbClr val="000000">
                      <a:alpha val="43137"/>
                    </a:srgbClr>
                  </a:outerShdw>
                </a:effectLst>
                <a:cs typeface="Times New Roman" pitchFamily="18" charset="0"/>
              </a:rPr>
              <a:t>Проект бюджета </a:t>
            </a:r>
            <a:r>
              <a:rPr lang="en-US" sz="2400" b="1" dirty="0" smtClean="0">
                <a:solidFill>
                  <a:srgbClr val="0070C0"/>
                </a:solidFill>
                <a:effectLst>
                  <a:outerShdw blurRad="38100" dist="38100" dir="2700000" algn="tl">
                    <a:srgbClr val="000000">
                      <a:alpha val="43137"/>
                    </a:srgbClr>
                  </a:outerShdw>
                </a:effectLst>
                <a:cs typeface="Times New Roman" pitchFamily="18" charset="0"/>
              </a:rPr>
              <a:t/>
            </a:r>
            <a:br>
              <a:rPr lang="en-US" sz="2400" b="1" dirty="0" smtClean="0">
                <a:solidFill>
                  <a:srgbClr val="0070C0"/>
                </a:solidFill>
                <a:effectLst>
                  <a:outerShdw blurRad="38100" dist="38100" dir="2700000" algn="tl">
                    <a:srgbClr val="000000">
                      <a:alpha val="43137"/>
                    </a:srgbClr>
                  </a:outerShdw>
                </a:effectLst>
                <a:cs typeface="Times New Roman" pitchFamily="18" charset="0"/>
              </a:rPr>
            </a:br>
            <a:r>
              <a:rPr lang="ru-RU" sz="2400" b="1" dirty="0" smtClean="0">
                <a:solidFill>
                  <a:srgbClr val="0070C0"/>
                </a:solidFill>
                <a:effectLst>
                  <a:outerShdw blurRad="38100" dist="38100" dir="2700000" algn="tl">
                    <a:srgbClr val="000000">
                      <a:alpha val="43137"/>
                    </a:srgbClr>
                  </a:outerShdw>
                </a:effectLst>
                <a:cs typeface="Times New Roman" pitchFamily="18" charset="0"/>
              </a:rPr>
              <a:t>на </a:t>
            </a:r>
            <a:r>
              <a:rPr lang="ru-RU" sz="2400" b="1" dirty="0" smtClean="0">
                <a:solidFill>
                  <a:srgbClr val="0070C0"/>
                </a:solidFill>
                <a:effectLst>
                  <a:outerShdw blurRad="38100" dist="38100" dir="2700000" algn="tl">
                    <a:srgbClr val="000000">
                      <a:alpha val="43137"/>
                    </a:srgbClr>
                  </a:outerShdw>
                </a:effectLst>
                <a:cs typeface="Times New Roman" pitchFamily="18" charset="0"/>
              </a:rPr>
              <a:t>2019 </a:t>
            </a:r>
            <a:r>
              <a:rPr lang="ru-RU" sz="2400" b="1" dirty="0" smtClean="0">
                <a:solidFill>
                  <a:srgbClr val="0070C0"/>
                </a:solidFill>
                <a:effectLst>
                  <a:outerShdw blurRad="38100" dist="38100" dir="2700000" algn="tl">
                    <a:srgbClr val="000000">
                      <a:alpha val="43137"/>
                    </a:srgbClr>
                  </a:outerShdw>
                </a:effectLst>
                <a:cs typeface="Times New Roman" pitchFamily="18" charset="0"/>
              </a:rPr>
              <a:t>год и на плановый период </a:t>
            </a:r>
            <a:r>
              <a:rPr lang="ru-RU" sz="2400" b="1" dirty="0" smtClean="0">
                <a:solidFill>
                  <a:srgbClr val="0070C0"/>
                </a:solidFill>
                <a:effectLst>
                  <a:outerShdw blurRad="38100" dist="38100" dir="2700000" algn="tl">
                    <a:srgbClr val="000000">
                      <a:alpha val="43137"/>
                    </a:srgbClr>
                  </a:outerShdw>
                </a:effectLst>
                <a:cs typeface="Times New Roman" pitchFamily="18" charset="0"/>
              </a:rPr>
              <a:t>2020 </a:t>
            </a:r>
            <a:r>
              <a:rPr lang="ru-RU" sz="2400" b="1" dirty="0" smtClean="0">
                <a:solidFill>
                  <a:srgbClr val="0070C0"/>
                </a:solidFill>
                <a:effectLst>
                  <a:outerShdw blurRad="38100" dist="38100" dir="2700000" algn="tl">
                    <a:srgbClr val="000000">
                      <a:alpha val="43137"/>
                    </a:srgbClr>
                  </a:outerShdw>
                </a:effectLst>
                <a:cs typeface="Times New Roman" pitchFamily="18" charset="0"/>
              </a:rPr>
              <a:t>и </a:t>
            </a:r>
            <a:r>
              <a:rPr lang="ru-RU" sz="2400" b="1" dirty="0" smtClean="0">
                <a:solidFill>
                  <a:srgbClr val="0070C0"/>
                </a:solidFill>
                <a:effectLst>
                  <a:outerShdw blurRad="38100" dist="38100" dir="2700000" algn="tl">
                    <a:srgbClr val="000000">
                      <a:alpha val="43137"/>
                    </a:srgbClr>
                  </a:outerShdw>
                </a:effectLst>
                <a:cs typeface="Times New Roman" pitchFamily="18" charset="0"/>
              </a:rPr>
              <a:t>2021 </a:t>
            </a:r>
            <a:r>
              <a:rPr lang="ru-RU" sz="2400" b="1" dirty="0" smtClean="0">
                <a:solidFill>
                  <a:srgbClr val="0070C0"/>
                </a:solidFill>
                <a:effectLst>
                  <a:outerShdw blurRad="38100" dist="38100" dir="2700000" algn="tl">
                    <a:srgbClr val="000000">
                      <a:alpha val="43137"/>
                    </a:srgbClr>
                  </a:outerShdw>
                </a:effectLst>
                <a:cs typeface="Times New Roman" pitchFamily="18" charset="0"/>
              </a:rPr>
              <a:t>годов </a:t>
            </a:r>
            <a:r>
              <a:rPr lang="en-US" sz="2400" b="1" dirty="0" smtClean="0">
                <a:solidFill>
                  <a:srgbClr val="0070C0"/>
                </a:solidFill>
                <a:effectLst>
                  <a:outerShdw blurRad="38100" dist="38100" dir="2700000" algn="tl">
                    <a:srgbClr val="000000">
                      <a:alpha val="43137"/>
                    </a:srgbClr>
                  </a:outerShdw>
                </a:effectLst>
                <a:cs typeface="Times New Roman" pitchFamily="18" charset="0"/>
              </a:rPr>
              <a:t/>
            </a:r>
            <a:br>
              <a:rPr lang="en-US" sz="2400" b="1" dirty="0" smtClean="0">
                <a:solidFill>
                  <a:srgbClr val="0070C0"/>
                </a:solidFill>
                <a:effectLst>
                  <a:outerShdw blurRad="38100" dist="38100" dir="2700000" algn="tl">
                    <a:srgbClr val="000000">
                      <a:alpha val="43137"/>
                    </a:srgbClr>
                  </a:outerShdw>
                </a:effectLst>
                <a:cs typeface="Times New Roman" pitchFamily="18" charset="0"/>
              </a:rPr>
            </a:br>
            <a:r>
              <a:rPr lang="ru-RU" sz="2400" b="1" dirty="0" smtClean="0">
                <a:solidFill>
                  <a:srgbClr val="0070C0"/>
                </a:solidFill>
                <a:effectLst>
                  <a:outerShdw blurRad="38100" dist="38100" dir="2700000" algn="tl">
                    <a:srgbClr val="000000">
                      <a:alpha val="43137"/>
                    </a:srgbClr>
                  </a:outerShdw>
                </a:effectLst>
                <a:cs typeface="Times New Roman" pitchFamily="18" charset="0"/>
              </a:rPr>
              <a:t>направлен на решение следующих ключевых задач</a:t>
            </a:r>
            <a:r>
              <a:rPr lang="en-US" sz="2400" b="1" dirty="0" smtClean="0">
                <a:solidFill>
                  <a:srgbClr val="0070C0"/>
                </a:solidFill>
                <a:effectLst>
                  <a:outerShdw blurRad="38100" dist="38100" dir="2700000" algn="tl">
                    <a:srgbClr val="000000">
                      <a:alpha val="43137"/>
                    </a:srgbClr>
                  </a:outerShdw>
                </a:effectLst>
                <a:cs typeface="Times New Roman" pitchFamily="18" charset="0"/>
              </a:rPr>
              <a:t>:</a:t>
            </a:r>
            <a:endParaRPr lang="ru-RU" sz="2400" b="1" dirty="0">
              <a:solidFill>
                <a:srgbClr val="CC0000"/>
              </a:solidFill>
              <a:effectLst>
                <a:outerShdw blurRad="38100" dist="38100" dir="2700000" algn="tl">
                  <a:srgbClr val="000000">
                    <a:alpha val="43137"/>
                  </a:srgbClr>
                </a:outerShdw>
              </a:effectLs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3111382915"/>
              </p:ext>
            </p:extLst>
          </p:nvPr>
        </p:nvGraphicFramePr>
        <p:xfrm>
          <a:off x="357158" y="1785926"/>
          <a:ext cx="8463314" cy="465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049" y="105182"/>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4232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Users\Volzhenina\Desktop\ДЛЯ СЛАЙДОВ\budget.jpg"/>
          <p:cNvPicPr>
            <a:picLocks noChangeAspect="1" noChangeArrowheads="1"/>
          </p:cNvPicPr>
          <p:nvPr/>
        </p:nvPicPr>
        <p:blipFill>
          <a:blip r:embed="rId2" cstate="print"/>
          <a:srcRect/>
          <a:stretch>
            <a:fillRect/>
          </a:stretch>
        </p:blipFill>
        <p:spPr bwMode="auto">
          <a:xfrm>
            <a:off x="107504" y="548680"/>
            <a:ext cx="1728192" cy="1728192"/>
          </a:xfrm>
          <a:prstGeom prst="rect">
            <a:avLst/>
          </a:prstGeom>
          <a:noFill/>
          <a:effectLst>
            <a:softEdge rad="127000"/>
          </a:effectLst>
        </p:spPr>
      </p:pic>
      <p:sp>
        <p:nvSpPr>
          <p:cNvPr id="55298" name="Rectangle 2"/>
          <p:cNvSpPr>
            <a:spLocks noGrp="1" noChangeArrowheads="1"/>
          </p:cNvSpPr>
          <p:nvPr>
            <p:ph type="title"/>
          </p:nvPr>
        </p:nvSpPr>
        <p:spPr>
          <a:xfrm>
            <a:off x="1835696" y="644389"/>
            <a:ext cx="7094022" cy="1284413"/>
          </a:xfrm>
        </p:spPr>
        <p:txBody>
          <a:bodyPr>
            <a:noAutofit/>
          </a:bodyPr>
          <a:lstStyle/>
          <a:p>
            <a:pPr algn="ctr" eaLnBrk="1" hangingPunct="1">
              <a:defRPr/>
            </a:pPr>
            <a:r>
              <a:rPr lang="ru-RU" sz="2000" dirty="0" smtClean="0">
                <a:solidFill>
                  <a:srgbClr val="0070C0"/>
                </a:solidFill>
                <a:effectLst>
                  <a:outerShdw blurRad="38100" dist="38100" dir="2700000" algn="tl">
                    <a:srgbClr val="FFFFFF"/>
                  </a:outerShdw>
                </a:effectLst>
              </a:rPr>
              <a:t>Основные параметры проекта решения </a:t>
            </a:r>
            <a:br>
              <a:rPr lang="ru-RU" sz="2000" dirty="0" smtClean="0">
                <a:solidFill>
                  <a:srgbClr val="0070C0"/>
                </a:solidFill>
                <a:effectLst>
                  <a:outerShdw blurRad="38100" dist="38100" dir="2700000" algn="tl">
                    <a:srgbClr val="FFFFFF"/>
                  </a:outerShdw>
                </a:effectLst>
              </a:rPr>
            </a:br>
            <a:r>
              <a:rPr lang="ru-RU" sz="2000" dirty="0" smtClean="0">
                <a:solidFill>
                  <a:srgbClr val="0070C0"/>
                </a:solidFill>
                <a:effectLst>
                  <a:outerShdw blurRad="38100" dist="38100" dir="2700000" algn="tl">
                    <a:srgbClr val="FFFFFF"/>
                  </a:outerShdw>
                </a:effectLst>
              </a:rPr>
              <a:t>«О бюджете Казанского сельского поселения Верхнедонского района на 2018 год </a:t>
            </a:r>
            <a:br>
              <a:rPr lang="ru-RU" sz="2000" dirty="0" smtClean="0">
                <a:solidFill>
                  <a:srgbClr val="0070C0"/>
                </a:solidFill>
                <a:effectLst>
                  <a:outerShdw blurRad="38100" dist="38100" dir="2700000" algn="tl">
                    <a:srgbClr val="FFFFFF"/>
                  </a:outerShdw>
                </a:effectLst>
              </a:rPr>
            </a:br>
            <a:r>
              <a:rPr lang="ru-RU" sz="2000" dirty="0" smtClean="0">
                <a:solidFill>
                  <a:srgbClr val="0070C0"/>
                </a:solidFill>
                <a:effectLst>
                  <a:outerShdw blurRad="38100" dist="38100" dir="2700000" algn="tl">
                    <a:srgbClr val="FFFFFF"/>
                  </a:outerShdw>
                </a:effectLst>
              </a:rPr>
              <a:t>и плановый период 2019 и 2020 годов»</a:t>
            </a:r>
          </a:p>
        </p:txBody>
      </p:sp>
      <p:graphicFrame>
        <p:nvGraphicFramePr>
          <p:cNvPr id="34898" name="Group 82"/>
          <p:cNvGraphicFramePr>
            <a:graphicFrameLocks noGrp="1"/>
          </p:cNvGraphicFramePr>
          <p:nvPr>
            <p:ph idx="1"/>
            <p:extLst>
              <p:ext uri="{D42A27DB-BD31-4B8C-83A1-F6EECF244321}">
                <p14:modId xmlns:p14="http://schemas.microsoft.com/office/powerpoint/2010/main" val="1505375023"/>
              </p:ext>
            </p:extLst>
          </p:nvPr>
        </p:nvGraphicFramePr>
        <p:xfrm>
          <a:off x="594529" y="2348880"/>
          <a:ext cx="8001276" cy="4148310"/>
        </p:xfrm>
        <a:graphic>
          <a:graphicData uri="http://schemas.openxmlformats.org/drawingml/2006/table">
            <a:tbl>
              <a:tblPr/>
              <a:tblGrid>
                <a:gridCol w="4105003"/>
                <a:gridCol w="1321950"/>
                <a:gridCol w="1321950"/>
                <a:gridCol w="1252373"/>
              </a:tblGrid>
              <a:tr h="292502">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600" b="0" i="0" u="none" strike="noStrike" cap="none" normalizeH="0" baseline="0" dirty="0" smtClean="0">
                        <a:ln>
                          <a:noFill/>
                        </a:ln>
                        <a:solidFill>
                          <a:schemeClr val="tx1"/>
                        </a:solidFill>
                        <a:effectLst/>
                        <a:latin typeface="Arial Cyr" pitchFamily="34" charset="0"/>
                        <a:cs typeface="Arial Cyr"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2019</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2020</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2021</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53986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pitchFamily="34" charset="0"/>
                          <a:cs typeface="Arial Cyr" pitchFamily="34" charset="0"/>
                        </a:rPr>
                        <a:t>I</a:t>
                      </a:r>
                      <a:r>
                        <a:rPr kumimoji="0" lang="ru-RU" sz="1800" b="1" i="0" u="none" strike="noStrike" cap="none" normalizeH="0" baseline="0" dirty="0" smtClean="0">
                          <a:ln>
                            <a:noFill/>
                          </a:ln>
                          <a:solidFill>
                            <a:srgbClr val="00B050"/>
                          </a:solidFill>
                          <a:effectLst/>
                          <a:latin typeface="Arial Cyr" pitchFamily="34" charset="0"/>
                          <a:cs typeface="Arial Cyr" pitchFamily="34" charset="0"/>
                        </a:rPr>
                        <a:t>. Доходы, всего</a:t>
                      </a:r>
                      <a:endParaRPr kumimoji="0" lang="ru-RU" sz="1800" b="0"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18399,7</a:t>
                      </a:r>
                      <a:endParaRPr kumimoji="0" lang="ru-RU" sz="2000" b="1"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14136,0</a:t>
                      </a:r>
                      <a:endParaRPr kumimoji="0" lang="ru-RU" sz="2000" b="1"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13005,9</a:t>
                      </a:r>
                      <a:endParaRPr kumimoji="0" lang="ru-RU" sz="2000" b="1"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50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dirty="0" smtClean="0">
                          <a:ln>
                            <a:noFill/>
                          </a:ln>
                          <a:solidFill>
                            <a:schemeClr val="tx1"/>
                          </a:solidFill>
                          <a:effectLst/>
                          <a:latin typeface="Arial Cyr" pitchFamily="34" charset="0"/>
                          <a:cs typeface="Arial Cyr" pitchFamily="34" charset="0"/>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50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pitchFamily="34" charset="0"/>
                          <a:cs typeface="Arial Cyr" pitchFamily="34" charset="0"/>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8580,6</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9262,3</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9688,6</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78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pitchFamily="34" charset="0"/>
                          <a:cs typeface="Arial Cyr" pitchFamily="34" charset="0"/>
                        </a:rPr>
                        <a:t>Безвозмездные поступления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9819,1</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4873,7</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pitchFamily="34" charset="0"/>
                          <a:cs typeface="Arial Cyr" pitchFamily="34" charset="0"/>
                        </a:rPr>
                        <a:t>3317,3</a:t>
                      </a:r>
                      <a:endParaRPr kumimoji="0" lang="ru-RU" sz="2000" b="1" i="0" u="none" strike="noStrike" cap="none" normalizeH="0" baseline="0" dirty="0" smtClean="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78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pitchFamily="34" charset="0"/>
                          <a:cs typeface="Arial Cyr" pitchFamily="34" charset="0"/>
                        </a:rPr>
                        <a:t>II</a:t>
                      </a:r>
                      <a:r>
                        <a:rPr kumimoji="0" lang="ru-RU" sz="1800" b="1" i="0" u="none" strike="noStrike" cap="none" normalizeH="0" baseline="0" dirty="0" smtClean="0">
                          <a:ln>
                            <a:noFill/>
                          </a:ln>
                          <a:solidFill>
                            <a:srgbClr val="00B050"/>
                          </a:solidFill>
                          <a:effectLst/>
                          <a:latin typeface="Arial Cyr" pitchFamily="34" charset="0"/>
                          <a:cs typeface="Arial Cyr" pitchFamily="34" charset="0"/>
                        </a:rPr>
                        <a:t>. Расходы, всего</a:t>
                      </a:r>
                      <a:endParaRPr kumimoji="0" lang="ru-RU" sz="1800" b="0"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18399,7</a:t>
                      </a:r>
                      <a:endParaRPr kumimoji="0" lang="ru-RU" sz="2000" b="1"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14136,0</a:t>
                      </a:r>
                      <a:endParaRPr kumimoji="0" lang="ru-RU" sz="2000" b="1"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13005,9</a:t>
                      </a:r>
                      <a:endParaRPr kumimoji="0" lang="ru-RU" sz="2000" b="1"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50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70C0"/>
                          </a:solidFill>
                          <a:effectLst/>
                          <a:latin typeface="Arial Cyr" pitchFamily="34" charset="0"/>
                          <a:cs typeface="Arial Cyr" pitchFamily="34" charset="0"/>
                        </a:rPr>
                        <a:t>III</a:t>
                      </a:r>
                      <a:r>
                        <a:rPr kumimoji="0" lang="ru-RU" sz="1800" b="1" i="0" u="none" strike="noStrike" cap="none" normalizeH="0" baseline="0" dirty="0" smtClean="0">
                          <a:ln>
                            <a:noFill/>
                          </a:ln>
                          <a:solidFill>
                            <a:srgbClr val="0070C0"/>
                          </a:solidFill>
                          <a:effectLst/>
                          <a:latin typeface="Arial Cyr" pitchFamily="34" charset="0"/>
                          <a:cs typeface="Arial Cyr" pitchFamily="34" charset="0"/>
                        </a:rPr>
                        <a:t>. Дефицит (-), профицит (+)</a:t>
                      </a:r>
                      <a:endParaRPr kumimoji="0" lang="ru-RU" sz="1800" b="0" i="0" u="none" strike="noStrike" cap="none" normalizeH="0" baseline="0" dirty="0" smtClean="0">
                        <a:ln>
                          <a:noFill/>
                        </a:ln>
                        <a:solidFill>
                          <a:srgbClr val="0070C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50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pitchFamily="34" charset="0"/>
                          <a:cs typeface="Arial Cyr" pitchFamily="34" charset="0"/>
                        </a:rPr>
                        <a:t>VI</a:t>
                      </a:r>
                      <a:r>
                        <a:rPr kumimoji="0" lang="ru-RU" sz="1800" b="1" i="0" u="none" strike="noStrike" cap="none" normalizeH="0" baseline="0" dirty="0" smtClean="0">
                          <a:ln>
                            <a:noFill/>
                          </a:ln>
                          <a:solidFill>
                            <a:srgbClr val="00B050"/>
                          </a:solidFill>
                          <a:effectLst/>
                          <a:latin typeface="Arial Cyr" pitchFamily="34" charset="0"/>
                          <a:cs typeface="Arial Cyr" pitchFamily="34" charset="0"/>
                        </a:rPr>
                        <a:t>. Источники финансирования дефицита</a:t>
                      </a:r>
                      <a:endParaRPr kumimoji="0" lang="ru-RU" sz="1800" b="0" i="0" u="none" strike="noStrike" cap="none" normalizeH="0" baseline="0" dirty="0" smtClean="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99" name="Text Box 116"/>
          <p:cNvSpPr txBox="1">
            <a:spLocks noChangeArrowheads="1"/>
          </p:cNvSpPr>
          <p:nvPr/>
        </p:nvSpPr>
        <p:spPr bwMode="auto">
          <a:xfrm>
            <a:off x="7380312" y="1916011"/>
            <a:ext cx="1512168" cy="335430"/>
          </a:xfrm>
          <a:prstGeom prst="rect">
            <a:avLst/>
          </a:prstGeom>
          <a:noFill/>
          <a:ln w="9525">
            <a:noFill/>
            <a:miter lim="800000"/>
            <a:headEnd/>
            <a:tailEnd/>
          </a:ln>
        </p:spPr>
        <p:txBody>
          <a:bodyPr wrap="square" lIns="88345" tIns="44173" rIns="88345" bIns="44173">
            <a:spAutoFit/>
          </a:bodyPr>
          <a:lstStyle/>
          <a:p>
            <a:pPr defTabSz="884238" fontAlgn="base">
              <a:spcBef>
                <a:spcPct val="0"/>
              </a:spcBef>
              <a:spcAft>
                <a:spcPct val="0"/>
              </a:spcAft>
            </a:pPr>
            <a:r>
              <a:rPr lang="ru-RU" sz="1600" dirty="0" smtClean="0">
                <a:solidFill>
                  <a:prstClr val="black"/>
                </a:solidFill>
                <a:latin typeface="Arial Cyr" pitchFamily="34" charset="0"/>
                <a:cs typeface="Arial Cyr" pitchFamily="34" charset="0"/>
              </a:rPr>
              <a:t>(тыс. </a:t>
            </a:r>
            <a:r>
              <a:rPr lang="ru-RU" sz="1600" dirty="0">
                <a:solidFill>
                  <a:prstClr val="black"/>
                </a:solidFill>
                <a:latin typeface="Arial Cyr" pitchFamily="34" charset="0"/>
                <a:cs typeface="Arial Cyr" pitchFamily="34" charset="0"/>
              </a:rPr>
              <a:t>рублей</a:t>
            </a:r>
            <a:r>
              <a:rPr lang="ru-RU" sz="1600" dirty="0" smtClean="0">
                <a:solidFill>
                  <a:prstClr val="black"/>
                </a:solidFill>
                <a:latin typeface="Arial Cyr" pitchFamily="34" charset="0"/>
                <a:cs typeface="Arial Cyr" pitchFamily="34" charset="0"/>
              </a:rPr>
              <a:t>)</a:t>
            </a:r>
            <a:endParaRPr lang="ru-RU" sz="1600" dirty="0">
              <a:solidFill>
                <a:prstClr val="black"/>
              </a:solidFill>
              <a:latin typeface="Arial Cyr" pitchFamily="34" charset="0"/>
              <a:cs typeface="Arial Cyr" pitchFamily="34" charset="0"/>
            </a:endParaRPr>
          </a:p>
        </p:txBody>
      </p:sp>
      <p:pic>
        <p:nvPicPr>
          <p:cNvPr id="8"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43569" y="105182"/>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68018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extLst>
              <p:ext uri="{D42A27DB-BD31-4B8C-83A1-F6EECF244321}">
                <p14:modId xmlns:p14="http://schemas.microsoft.com/office/powerpoint/2010/main" val="2306183928"/>
              </p:ext>
            </p:extLst>
          </p:nvPr>
        </p:nvGraphicFramePr>
        <p:xfrm>
          <a:off x="179512" y="1196752"/>
          <a:ext cx="8786842" cy="503872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72132" y="118245"/>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63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504" y="764533"/>
            <a:ext cx="9036496" cy="1066800"/>
          </a:xfrm>
        </p:spPr>
        <p:txBody>
          <a:bodyPr>
            <a:noAutofit/>
          </a:bodyPr>
          <a:lstStyle/>
          <a:p>
            <a:pPr algn="ctr">
              <a:defRPr/>
            </a:pPr>
            <a:r>
              <a:rPr lang="ru-RU" sz="2600" dirty="0" smtClean="0">
                <a:solidFill>
                  <a:srgbClr val="0070C0"/>
                </a:solidFill>
                <a:effectLst>
                  <a:outerShdw blurRad="38100" dist="38100" dir="2700000" algn="tl">
                    <a:srgbClr val="FFFFFF"/>
                  </a:outerShdw>
                </a:effectLst>
              </a:rPr>
              <a:t>Безвозмездные поступления </a:t>
            </a:r>
            <a:r>
              <a:rPr lang="ru-RU" sz="2600" dirty="0">
                <a:solidFill>
                  <a:srgbClr val="0070C0"/>
                </a:solidFill>
                <a:effectLst>
                  <a:outerShdw blurRad="38100" dist="38100" dir="2700000" algn="tl">
                    <a:srgbClr val="FFFFFF"/>
                  </a:outerShdw>
                </a:effectLst>
              </a:rPr>
              <a:t>в</a:t>
            </a:r>
            <a:r>
              <a:rPr lang="ru-RU" sz="2600" dirty="0" smtClean="0">
                <a:solidFill>
                  <a:srgbClr val="0070C0"/>
                </a:solidFill>
                <a:effectLst>
                  <a:outerShdw blurRad="38100" dist="38100" dir="2700000" algn="tl">
                    <a:srgbClr val="FFFFFF"/>
                  </a:outerShdw>
                </a:effectLst>
              </a:rPr>
              <a:t> бюджет</a:t>
            </a:r>
            <a:br>
              <a:rPr lang="ru-RU" sz="2600" dirty="0" smtClean="0">
                <a:solidFill>
                  <a:srgbClr val="0070C0"/>
                </a:solidFill>
                <a:effectLst>
                  <a:outerShdw blurRad="38100" dist="38100" dir="2700000" algn="tl">
                    <a:srgbClr val="FFFFFF"/>
                  </a:outerShdw>
                </a:effectLst>
              </a:rPr>
            </a:br>
            <a:r>
              <a:rPr lang="ru-RU" sz="2600" dirty="0" smtClean="0">
                <a:solidFill>
                  <a:srgbClr val="0070C0"/>
                </a:solidFill>
                <a:effectLst>
                  <a:outerShdw blurRad="38100" dist="38100" dir="2700000" algn="tl">
                    <a:srgbClr val="FFFFFF"/>
                  </a:outerShdw>
                </a:effectLst>
              </a:rPr>
              <a:t>Казанского сельского поселения </a:t>
            </a:r>
            <a:r>
              <a:rPr lang="ru-RU" sz="2600" dirty="0" err="1" smtClean="0">
                <a:solidFill>
                  <a:srgbClr val="0070C0"/>
                </a:solidFill>
                <a:effectLst>
                  <a:outerShdw blurRad="38100" dist="38100" dir="2700000" algn="tl">
                    <a:srgbClr val="FFFFFF"/>
                  </a:outerShdw>
                </a:effectLst>
              </a:rPr>
              <a:t>Верхнедонского</a:t>
            </a:r>
            <a:r>
              <a:rPr lang="ru-RU" sz="2600" dirty="0" smtClean="0">
                <a:solidFill>
                  <a:srgbClr val="0070C0"/>
                </a:solidFill>
                <a:effectLst>
                  <a:outerShdw blurRad="38100" dist="38100" dir="2700000" algn="tl">
                    <a:srgbClr val="FFFFFF"/>
                  </a:outerShdw>
                </a:effectLst>
              </a:rPr>
              <a:t> района</a:t>
            </a:r>
          </a:p>
        </p:txBody>
      </p:sp>
      <p:graphicFrame>
        <p:nvGraphicFramePr>
          <p:cNvPr id="10" name="Содержимое 9"/>
          <p:cNvGraphicFramePr>
            <a:graphicFrameLocks noGrp="1"/>
          </p:cNvGraphicFramePr>
          <p:nvPr>
            <p:ph idx="1"/>
            <p:extLst>
              <p:ext uri="{D42A27DB-BD31-4B8C-83A1-F6EECF244321}">
                <p14:modId xmlns:p14="http://schemas.microsoft.com/office/powerpoint/2010/main" val="845225754"/>
              </p:ext>
            </p:extLst>
          </p:nvPr>
        </p:nvGraphicFramePr>
        <p:xfrm>
          <a:off x="179512" y="2249488"/>
          <a:ext cx="8064896"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14399" name="Text Box 116"/>
          <p:cNvSpPr txBox="1">
            <a:spLocks noChangeArrowheads="1"/>
          </p:cNvSpPr>
          <p:nvPr/>
        </p:nvSpPr>
        <p:spPr bwMode="auto">
          <a:xfrm>
            <a:off x="827584" y="2060848"/>
            <a:ext cx="1656184" cy="335430"/>
          </a:xfrm>
          <a:prstGeom prst="rect">
            <a:avLst/>
          </a:prstGeom>
          <a:noFill/>
          <a:ln w="9525">
            <a:noFill/>
            <a:miter lim="800000"/>
            <a:headEnd/>
            <a:tailEnd/>
          </a:ln>
        </p:spPr>
        <p:txBody>
          <a:bodyPr wrap="square" lIns="88345" tIns="44173" rIns="88345" bIns="44173">
            <a:spAutoFit/>
          </a:bodyPr>
          <a:lstStyle/>
          <a:p>
            <a:pPr defTabSz="884238" fontAlgn="base">
              <a:spcBef>
                <a:spcPct val="0"/>
              </a:spcBef>
              <a:spcAft>
                <a:spcPct val="0"/>
              </a:spcAft>
            </a:pPr>
            <a:r>
              <a:rPr lang="ru-RU" sz="1600" b="1" dirty="0" smtClean="0">
                <a:solidFill>
                  <a:prstClr val="black"/>
                </a:solidFill>
                <a:latin typeface="Arial Cyr" pitchFamily="34" charset="0"/>
                <a:cs typeface="Arial Cyr" pitchFamily="34" charset="0"/>
              </a:rPr>
              <a:t>(тыс. рублей)</a:t>
            </a:r>
            <a:endParaRPr lang="ru-RU" sz="1600" b="1" dirty="0">
              <a:solidFill>
                <a:prstClr val="black"/>
              </a:solidFill>
              <a:latin typeface="Arial Cyr" pitchFamily="34" charset="0"/>
              <a:cs typeface="Arial Cyr" pitchFamily="34" charset="0"/>
            </a:endParaRPr>
          </a:p>
        </p:txBody>
      </p:sp>
      <p:pic>
        <p:nvPicPr>
          <p:cNvPr id="7"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617444" y="118584"/>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85619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noGrp="1"/>
          </p:cNvGraphicFramePr>
          <p:nvPr>
            <p:ph type="chart" idx="1"/>
            <p:extLst>
              <p:ext uri="{D42A27DB-BD31-4B8C-83A1-F6EECF244321}">
                <p14:modId xmlns:p14="http://schemas.microsoft.com/office/powerpoint/2010/main" val="3871278041"/>
              </p:ext>
            </p:extLst>
          </p:nvPr>
        </p:nvGraphicFramePr>
        <p:xfrm>
          <a:off x="285720" y="928670"/>
          <a:ext cx="8401080" cy="513081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43570" y="92459"/>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4282" y="428604"/>
            <a:ext cx="5357850" cy="646331"/>
          </a:xfrm>
          <a:prstGeom prst="rect">
            <a:avLst/>
          </a:prstGeom>
        </p:spPr>
        <p:txBody>
          <a:bodyPr wrap="square">
            <a:spAutoFit/>
          </a:bodyPr>
          <a:lstStyle/>
          <a:p>
            <a:r>
              <a:rPr lang="ru-RU" b="1" dirty="0" smtClean="0">
                <a:solidFill>
                  <a:srgbClr val="0070C0"/>
                </a:solidFill>
                <a:effectLst>
                  <a:outerShdw blurRad="38100" dist="38100" dir="2700000" algn="tl">
                    <a:srgbClr val="000000">
                      <a:alpha val="43137"/>
                    </a:srgbClr>
                  </a:outerShdw>
                </a:effectLst>
                <a:latin typeface="Trebuchet MS"/>
                <a:cs typeface="Times New Roman" pitchFamily="18" charset="0"/>
              </a:rPr>
              <a:t>Расходы бюджета Казанского сельского поселения на  </a:t>
            </a:r>
            <a:r>
              <a:rPr lang="ru-RU" b="1" dirty="0" smtClean="0">
                <a:solidFill>
                  <a:srgbClr val="0070C0"/>
                </a:solidFill>
                <a:effectLst>
                  <a:outerShdw blurRad="38100" dist="38100" dir="2700000" algn="tl">
                    <a:srgbClr val="000000">
                      <a:alpha val="43137"/>
                    </a:srgbClr>
                  </a:outerShdw>
                </a:effectLst>
                <a:latin typeface="Trebuchet MS"/>
                <a:cs typeface="Times New Roman" pitchFamily="18" charset="0"/>
              </a:rPr>
              <a:t>2019 год</a:t>
            </a:r>
          </a:p>
        </p:txBody>
      </p:sp>
    </p:spTree>
    <p:extLst>
      <p:ext uri="{BB962C8B-B14F-4D97-AF65-F5344CB8AC3E}">
        <p14:creationId xmlns:p14="http://schemas.microsoft.com/office/powerpoint/2010/main" val="257095664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0" y="764704"/>
            <a:ext cx="9144000" cy="720080"/>
          </a:xfrm>
        </p:spPr>
        <p:txBody>
          <a:bodyPr>
            <a:noAutofit/>
          </a:bodyPr>
          <a:lstStyle/>
          <a:p>
            <a:pPr algn="ctr">
              <a:defRPr/>
            </a:pPr>
            <a:r>
              <a:rPr lang="ru-RU" sz="2400" dirty="0" smtClean="0">
                <a:solidFill>
                  <a:srgbClr val="0070C0"/>
                </a:solidFill>
                <a:effectLst>
                  <a:outerShdw blurRad="38100" dist="38100" dir="2700000" algn="tl">
                    <a:srgbClr val="FFFFFF"/>
                  </a:outerShdw>
                </a:effectLst>
              </a:rPr>
              <a:t>Расходы бюджета Казанского сельского поселения </a:t>
            </a:r>
            <a:br>
              <a:rPr lang="ru-RU" sz="2400" dirty="0" smtClean="0">
                <a:solidFill>
                  <a:srgbClr val="0070C0"/>
                </a:solidFill>
                <a:effectLst>
                  <a:outerShdw blurRad="38100" dist="38100" dir="2700000" algn="tl">
                    <a:srgbClr val="FFFFFF"/>
                  </a:outerShdw>
                </a:effectLst>
              </a:rPr>
            </a:br>
            <a:r>
              <a:rPr lang="ru-RU" sz="2400" dirty="0" smtClean="0">
                <a:solidFill>
                  <a:srgbClr val="0070C0"/>
                </a:solidFill>
                <a:effectLst>
                  <a:outerShdw blurRad="38100" dist="38100" dir="2700000" algn="tl">
                    <a:srgbClr val="FFFFFF"/>
                  </a:outerShdw>
                </a:effectLst>
              </a:rPr>
              <a:t>по разделам в </a:t>
            </a:r>
            <a:r>
              <a:rPr lang="ru-RU" sz="2400" dirty="0" smtClean="0">
                <a:solidFill>
                  <a:srgbClr val="0070C0"/>
                </a:solidFill>
                <a:effectLst>
                  <a:outerShdw blurRad="38100" dist="38100" dir="2700000" algn="tl">
                    <a:srgbClr val="FFFFFF"/>
                  </a:outerShdw>
                </a:effectLst>
              </a:rPr>
              <a:t>2019 </a:t>
            </a:r>
            <a:r>
              <a:rPr lang="ru-RU" sz="2400" dirty="0" smtClean="0">
                <a:solidFill>
                  <a:srgbClr val="0070C0"/>
                </a:solidFill>
                <a:effectLst>
                  <a:outerShdw blurRad="38100" dist="38100" dir="2700000" algn="tl">
                    <a:srgbClr val="FFFFFF"/>
                  </a:outerShdw>
                </a:effectLst>
              </a:rPr>
              <a:t>– </a:t>
            </a:r>
            <a:r>
              <a:rPr lang="ru-RU" sz="2400" dirty="0" smtClean="0">
                <a:solidFill>
                  <a:srgbClr val="0070C0"/>
                </a:solidFill>
                <a:effectLst>
                  <a:outerShdw blurRad="38100" dist="38100" dir="2700000" algn="tl">
                    <a:srgbClr val="FFFFFF"/>
                  </a:outerShdw>
                </a:effectLst>
              </a:rPr>
              <a:t>2021 </a:t>
            </a:r>
            <a:r>
              <a:rPr lang="ru-RU" sz="2400" dirty="0" smtClean="0">
                <a:solidFill>
                  <a:srgbClr val="0070C0"/>
                </a:solidFill>
                <a:effectLst>
                  <a:outerShdw blurRad="38100" dist="38100" dir="2700000" algn="tl">
                    <a:srgbClr val="FFFFFF"/>
                  </a:outerShdw>
                </a:effectLst>
              </a:rPr>
              <a:t>годах, тыс.рублей</a:t>
            </a:r>
          </a:p>
        </p:txBody>
      </p:sp>
      <p:sp>
        <p:nvSpPr>
          <p:cNvPr id="9" name="TextBox 8"/>
          <p:cNvSpPr txBox="1"/>
          <p:nvPr/>
        </p:nvSpPr>
        <p:spPr>
          <a:xfrm>
            <a:off x="5220072" y="79324"/>
            <a:ext cx="3584713" cy="230832"/>
          </a:xfrm>
          <a:prstGeom prst="rect">
            <a:avLst/>
          </a:prstGeom>
          <a:noFill/>
        </p:spPr>
        <p:txBody>
          <a:bodyPr wrap="square">
            <a:spAutoFit/>
          </a:bodyPr>
          <a:lstStyle/>
          <a:p>
            <a:pPr>
              <a:defRPr/>
            </a:pPr>
            <a:r>
              <a:rPr lang="ru-RU" sz="9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Администрация Казанского  сельского  поселения</a:t>
            </a:r>
            <a:endPar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63566851"/>
              </p:ext>
            </p:extLst>
          </p:nvPr>
        </p:nvGraphicFramePr>
        <p:xfrm>
          <a:off x="611560" y="1628800"/>
          <a:ext cx="7815242" cy="4934498"/>
        </p:xfrm>
        <a:graphic>
          <a:graphicData uri="http://schemas.openxmlformats.org/drawingml/2006/table">
            <a:tbl>
              <a:tblPr/>
              <a:tblGrid>
                <a:gridCol w="4029375"/>
                <a:gridCol w="1515241"/>
                <a:gridCol w="1224136"/>
                <a:gridCol w="1046490"/>
              </a:tblGrid>
              <a:tr h="427590">
                <a:tc>
                  <a:txBody>
                    <a:bodyPr/>
                    <a:lstStyle/>
                    <a:p>
                      <a:pPr algn="ctr" fontAlgn="ctr"/>
                      <a:r>
                        <a:rPr lang="ru-RU" sz="1600" b="1" i="0" u="none" strike="noStrike" dirty="0">
                          <a:latin typeface="Times New Roman"/>
                        </a:rPr>
                        <a:t>РАСХОДЫ</a:t>
                      </a:r>
                    </a:p>
                  </a:txBody>
                  <a:tcPr marL="8121" marR="8121" marT="8121" marB="0" anchor="ctr">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smtClean="0">
                        <a:latin typeface="Times New Roman"/>
                      </a:endParaRPr>
                    </a:p>
                    <a:p>
                      <a:pPr algn="l" fontAlgn="t"/>
                      <a:r>
                        <a:rPr lang="ru-RU" sz="1600" b="0" i="0" u="none" strike="noStrike" smtClean="0">
                          <a:latin typeface="Times New Roman"/>
                        </a:rPr>
                        <a:t>Общегосударственные </a:t>
                      </a:r>
                      <a:r>
                        <a:rPr lang="ru-RU" sz="1600" b="0" i="0" u="none" strike="noStrike" dirty="0">
                          <a:latin typeface="Times New Roman"/>
                        </a:rPr>
                        <a:t>вопросы</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6290,7</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6070,7</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6070,7</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Национальная </a:t>
                      </a:r>
                      <a:r>
                        <a:rPr lang="ru-RU" sz="1600" b="0" i="0" u="none" strike="noStrike" dirty="0">
                          <a:latin typeface="Times New Roman"/>
                        </a:rPr>
                        <a:t>оборона</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191,3</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198,3</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r>
                        <a:rPr lang="ru-RU" sz="1600" b="0" i="0" u="none" strike="noStrike" dirty="0">
                          <a:latin typeface="Times New Roman"/>
                        </a:rPr>
                        <a:t>Национальная безопасность и правоохранительная деятельность</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161,7</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141,7</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141,7</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Национальная </a:t>
                      </a:r>
                      <a:r>
                        <a:rPr lang="ru-RU" sz="1600" b="0" i="0" u="none" strike="noStrike" dirty="0">
                          <a:latin typeface="Times New Roman"/>
                        </a:rPr>
                        <a:t>экономика</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2963,0</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endParaRPr lang="ru-RU" sz="1600" b="0" i="0" u="none" strike="noStrike" dirty="0">
                        <a:latin typeface="Times New Roman"/>
                      </a:endParaRPr>
                    </a:p>
                  </a:txBody>
                  <a:tcPr marL="8121" marR="8121" marT="8121" marB="0" anchor="b">
                    <a:lnL>
                      <a:noFill/>
                    </a:lnL>
                    <a:lnR>
                      <a:noFill/>
                    </a:lnR>
                    <a:lnT>
                      <a:noFill/>
                    </a:lnT>
                    <a:lnB>
                      <a:noFill/>
                    </a:lnB>
                  </a:tcPr>
                </a:tc>
              </a:tr>
              <a:tr h="477014">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Жилищно-коммунальное </a:t>
                      </a:r>
                      <a:r>
                        <a:rPr lang="ru-RU" sz="1600" b="0" i="0" u="none" strike="noStrike" dirty="0">
                          <a:latin typeface="Times New Roman"/>
                        </a:rPr>
                        <a:t>хозяйство</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7218,6</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6131,9</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4881,4</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Образование</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20,0</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10,0</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10,0</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Культура</a:t>
                      </a:r>
                      <a:r>
                        <a:rPr lang="ru-RU" sz="1600" b="0" i="0" u="none" strike="noStrike" dirty="0">
                          <a:latin typeface="Times New Roman"/>
                        </a:rPr>
                        <a:t>, кинематография</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1464,4</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1210,2</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1210,2</a:t>
                      </a:r>
                      <a:endParaRPr lang="ru-RU" sz="1600" b="0" i="0" u="none" strike="noStrike" dirty="0">
                        <a:latin typeface="Times New Roman"/>
                      </a:endParaRPr>
                    </a:p>
                  </a:txBody>
                  <a:tcPr marL="8121" marR="8121" marT="8121" marB="0" anchor="b">
                    <a:lnL>
                      <a:noFill/>
                    </a:lnL>
                    <a:lnR>
                      <a:noFill/>
                    </a:lnR>
                    <a:lnT>
                      <a:noFill/>
                    </a:lnT>
                    <a:lnB>
                      <a:noFill/>
                    </a:lnB>
                  </a:tcPr>
                </a:tc>
              </a:tr>
              <a:tr h="511931">
                <a:tc>
                  <a:txBody>
                    <a:bodyPr/>
                    <a:lstStyle/>
                    <a:p>
                      <a:pPr algn="l" fontAlgn="t"/>
                      <a:endParaRPr lang="ru-RU" sz="1600" b="0" i="0" u="none" strike="noStrike" dirty="0" smtClean="0">
                        <a:latin typeface="Times New Roman"/>
                      </a:endParaRPr>
                    </a:p>
                    <a:p>
                      <a:pPr algn="l" fontAlgn="t"/>
                      <a:r>
                        <a:rPr lang="ru-RU" sz="1600" b="0" i="0" u="none" strike="noStrike" dirty="0" smtClean="0">
                          <a:latin typeface="Times New Roman"/>
                        </a:rPr>
                        <a:t>Социальная </a:t>
                      </a:r>
                      <a:r>
                        <a:rPr lang="ru-RU" sz="1600" b="0" i="0" u="none" strike="noStrike" dirty="0">
                          <a:latin typeface="Times New Roman"/>
                        </a:rPr>
                        <a:t>политика</a:t>
                      </a:r>
                    </a:p>
                  </a:txBody>
                  <a:tcPr marL="8121" marR="8121" marT="8121" marB="0">
                    <a:lnL>
                      <a:noFill/>
                    </a:lnL>
                    <a:lnR>
                      <a:noFill/>
                    </a:lnR>
                    <a:lnT>
                      <a:noFill/>
                    </a:lnT>
                    <a:lnB>
                      <a:noFill/>
                    </a:lnB>
                  </a:tcPr>
                </a:tc>
                <a:tc>
                  <a:txBody>
                    <a:bodyPr/>
                    <a:lstStyle/>
                    <a:p>
                      <a:pPr algn="r" fontAlgn="t"/>
                      <a:endParaRPr lang="ru-RU" sz="1600" b="0" i="0" u="none" strike="noStrike" dirty="0" smtClean="0">
                        <a:latin typeface="Times New Roman"/>
                      </a:endParaRPr>
                    </a:p>
                    <a:p>
                      <a:pPr algn="r" fontAlgn="t"/>
                      <a:r>
                        <a:rPr lang="ru-RU" sz="1600" b="0" i="0" u="none" strike="noStrike" dirty="0" smtClean="0">
                          <a:latin typeface="Times New Roman"/>
                        </a:rPr>
                        <a:t>60,0</a:t>
                      </a:r>
                      <a:endParaRPr lang="ru-RU" sz="1600" b="0" i="0" u="none" strike="noStrike" dirty="0">
                        <a:latin typeface="Times New Roman"/>
                      </a:endParaRPr>
                    </a:p>
                  </a:txBody>
                  <a:tcPr marL="8121" marR="8121" marT="8121" marB="0">
                    <a:lnL>
                      <a:noFill/>
                    </a:lnL>
                    <a:lnR>
                      <a:noFill/>
                    </a:lnR>
                    <a:lnT>
                      <a:noFill/>
                    </a:lnT>
                    <a:lnB>
                      <a:noFill/>
                    </a:lnB>
                  </a:tcPr>
                </a:tc>
                <a:tc>
                  <a:txBody>
                    <a:bodyPr/>
                    <a:lstStyle/>
                    <a:p>
                      <a:pPr algn="r" fontAlgn="b"/>
                      <a:r>
                        <a:rPr lang="ru-RU" sz="1600" b="0" i="0" u="none" strike="noStrike" dirty="0" smtClean="0">
                          <a:latin typeface="Times New Roman"/>
                        </a:rPr>
                        <a:t>60,0</a:t>
                      </a:r>
                      <a:endParaRPr lang="ru-RU" sz="1600" b="0" i="0" u="none" strike="noStrike" dirty="0">
                        <a:latin typeface="Times New Roman"/>
                      </a:endParaRPr>
                    </a:p>
                  </a:txBody>
                  <a:tcPr marL="8121" marR="8121" marT="8121" marB="0" anchor="b">
                    <a:lnL>
                      <a:noFill/>
                    </a:lnL>
                    <a:lnR>
                      <a:noFill/>
                    </a:lnR>
                    <a:lnT>
                      <a:noFill/>
                    </a:lnT>
                    <a:lnB>
                      <a:noFill/>
                    </a:lnB>
                  </a:tcPr>
                </a:tc>
                <a:tc>
                  <a:txBody>
                    <a:bodyPr/>
                    <a:lstStyle/>
                    <a:p>
                      <a:pPr algn="r" fontAlgn="b"/>
                      <a:r>
                        <a:rPr lang="ru-RU" sz="1600" b="0" i="0" u="none" strike="noStrike" dirty="0" smtClean="0">
                          <a:latin typeface="Times New Roman"/>
                        </a:rPr>
                        <a:t>60,0</a:t>
                      </a:r>
                      <a:endParaRPr lang="ru-RU" sz="1600" b="0" i="0" u="none" strike="noStrike" dirty="0">
                        <a:latin typeface="Times New Roman"/>
                      </a:endParaRPr>
                    </a:p>
                  </a:txBody>
                  <a:tcPr marL="8121" marR="8121" marT="8121" marB="0" anchor="b">
                    <a:lnL>
                      <a:noFill/>
                    </a:lnL>
                    <a:lnR>
                      <a:noFill/>
                    </a:lnR>
                    <a:lnT>
                      <a:noFill/>
                    </a:lnT>
                    <a:lnB>
                      <a:noFill/>
                    </a:lnB>
                  </a:tcPr>
                </a:tc>
              </a:tr>
              <a:tr h="427590">
                <a:tc>
                  <a:txBody>
                    <a:bodyPr/>
                    <a:lstStyle/>
                    <a:p>
                      <a:pPr algn="ctr" fontAlgn="ctr"/>
                      <a:r>
                        <a:rPr lang="ru-RU" sz="1600" b="1" i="0" u="none" strike="noStrike">
                          <a:latin typeface="Times New Roman"/>
                        </a:rPr>
                        <a:t>ИТОГО РАСХОДОВ</a:t>
                      </a:r>
                    </a:p>
                  </a:txBody>
                  <a:tcPr marL="8121" marR="8121" marT="8121" marB="0" anchor="ctr">
                    <a:lnL>
                      <a:noFill/>
                    </a:lnL>
                    <a:lnR>
                      <a:noFill/>
                    </a:lnR>
                    <a:lnT>
                      <a:noFill/>
                    </a:lnT>
                    <a:lnB>
                      <a:noFill/>
                    </a:lnB>
                  </a:tcPr>
                </a:tc>
                <a:tc>
                  <a:txBody>
                    <a:bodyPr/>
                    <a:lstStyle/>
                    <a:p>
                      <a:pPr algn="r" fontAlgn="ctr"/>
                      <a:r>
                        <a:rPr lang="ru-RU" sz="1600" b="1" i="0" u="none" strike="noStrike" dirty="0" smtClean="0">
                          <a:latin typeface="Times New Roman"/>
                        </a:rPr>
                        <a:t>18399,7</a:t>
                      </a:r>
                      <a:endParaRPr lang="ru-RU" sz="1600" b="1" i="0" u="none" strike="noStrike" dirty="0">
                        <a:latin typeface="Times New Roman"/>
                      </a:endParaRPr>
                    </a:p>
                  </a:txBody>
                  <a:tcPr marL="8121" marR="8121" marT="8121" marB="0" anchor="ctr">
                    <a:lnL>
                      <a:noFill/>
                    </a:lnL>
                    <a:lnR>
                      <a:noFill/>
                    </a:lnR>
                    <a:lnT>
                      <a:noFill/>
                    </a:lnT>
                    <a:lnB>
                      <a:noFill/>
                    </a:lnB>
                  </a:tcPr>
                </a:tc>
                <a:tc>
                  <a:txBody>
                    <a:bodyPr/>
                    <a:lstStyle/>
                    <a:p>
                      <a:pPr algn="r" fontAlgn="ctr"/>
                      <a:r>
                        <a:rPr lang="ru-RU" sz="1600" b="1" i="0" u="none" strike="noStrike" dirty="0" smtClean="0">
                          <a:latin typeface="Times New Roman"/>
                        </a:rPr>
                        <a:t>14136,0</a:t>
                      </a:r>
                      <a:endParaRPr lang="ru-RU" sz="1600" b="1" i="0" u="none" strike="noStrike" dirty="0">
                        <a:latin typeface="Times New Roman"/>
                      </a:endParaRPr>
                    </a:p>
                  </a:txBody>
                  <a:tcPr marL="8121" marR="8121" marT="8121" marB="0" anchor="ctr">
                    <a:lnL>
                      <a:noFill/>
                    </a:lnL>
                    <a:lnR>
                      <a:noFill/>
                    </a:lnR>
                    <a:lnT>
                      <a:noFill/>
                    </a:lnT>
                    <a:lnB>
                      <a:noFill/>
                    </a:lnB>
                  </a:tcPr>
                </a:tc>
                <a:tc>
                  <a:txBody>
                    <a:bodyPr/>
                    <a:lstStyle/>
                    <a:p>
                      <a:pPr algn="r" fontAlgn="ctr"/>
                      <a:r>
                        <a:rPr lang="ru-RU" sz="1600" b="1" i="0" u="none" strike="noStrike" dirty="0" smtClean="0">
                          <a:latin typeface="Times New Roman"/>
                        </a:rPr>
                        <a:t>13005,9</a:t>
                      </a:r>
                      <a:endParaRPr lang="ru-RU" sz="1600" b="1" i="0" u="none" strike="noStrike" dirty="0">
                        <a:latin typeface="Times New Roman"/>
                      </a:endParaRPr>
                    </a:p>
                  </a:txBody>
                  <a:tcPr marL="8121" marR="8121" marT="8121" marB="0" anchor="ctr">
                    <a:lnL>
                      <a:noFill/>
                    </a:lnL>
                    <a:lnR>
                      <a:noFill/>
                    </a:lnR>
                    <a:lnT>
                      <a:noFill/>
                    </a:lnT>
                    <a:lnB>
                      <a:noFill/>
                    </a:lnB>
                  </a:tcPr>
                </a:tc>
              </a:tr>
            </a:tbl>
          </a:graphicData>
        </a:graphic>
      </p:graphicFrame>
    </p:spTree>
    <p:extLst>
      <p:ext uri="{BB962C8B-B14F-4D97-AF65-F5344CB8AC3E}">
        <p14:creationId xmlns:p14="http://schemas.microsoft.com/office/powerpoint/2010/main" val="31835165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0" y="764704"/>
            <a:ext cx="9144000" cy="720080"/>
          </a:xfrm>
        </p:spPr>
        <p:txBody>
          <a:bodyPr>
            <a:noAutofit/>
          </a:bodyPr>
          <a:lstStyle/>
          <a:p>
            <a:pPr algn="ctr">
              <a:defRPr/>
            </a:pPr>
            <a:r>
              <a:rPr lang="ru-RU" sz="2400" dirty="0">
                <a:solidFill>
                  <a:srgbClr val="0070C0"/>
                </a:solidFill>
                <a:effectLst>
                  <a:outerShdw blurRad="38100" dist="38100" dir="2700000" algn="tl">
                    <a:srgbClr val="FFFFFF"/>
                  </a:outerShdw>
                </a:effectLst>
              </a:rPr>
              <a:t>Расходы бюджета </a:t>
            </a:r>
            <a:r>
              <a:rPr lang="ru-RU" sz="2400" dirty="0" smtClean="0">
                <a:solidFill>
                  <a:srgbClr val="0070C0"/>
                </a:solidFill>
                <a:effectLst>
                  <a:outerShdw blurRad="38100" dist="38100" dir="2700000" algn="tl">
                    <a:srgbClr val="FFFFFF"/>
                  </a:outerShdw>
                </a:effectLst>
              </a:rPr>
              <a:t>Казанского сельского поселения </a:t>
            </a:r>
            <a:r>
              <a:rPr lang="ru-RU" sz="2400" dirty="0">
                <a:solidFill>
                  <a:srgbClr val="0070C0"/>
                </a:solidFill>
                <a:effectLst>
                  <a:outerShdw blurRad="38100" dist="38100" dir="2700000" algn="tl">
                    <a:srgbClr val="FFFFFF"/>
                  </a:outerShdw>
                </a:effectLst>
              </a:rPr>
              <a:t/>
            </a:r>
            <a:br>
              <a:rPr lang="ru-RU" sz="2400" dirty="0">
                <a:solidFill>
                  <a:srgbClr val="0070C0"/>
                </a:solidFill>
                <a:effectLst>
                  <a:outerShdw blurRad="38100" dist="38100" dir="2700000" algn="tl">
                    <a:srgbClr val="FFFFFF"/>
                  </a:outerShdw>
                </a:effectLst>
              </a:rPr>
            </a:br>
            <a:r>
              <a:rPr lang="ru-RU" sz="2400" dirty="0" smtClean="0">
                <a:solidFill>
                  <a:srgbClr val="0070C0"/>
                </a:solidFill>
                <a:effectLst>
                  <a:outerShdw blurRad="38100" dist="38100" dir="2700000" algn="tl">
                    <a:srgbClr val="FFFFFF"/>
                  </a:outerShdw>
                </a:effectLst>
              </a:rPr>
              <a:t>в рамках программ в </a:t>
            </a:r>
            <a:r>
              <a:rPr lang="ru-RU" sz="2400" dirty="0" smtClean="0">
                <a:solidFill>
                  <a:srgbClr val="0070C0"/>
                </a:solidFill>
                <a:effectLst>
                  <a:outerShdw blurRad="38100" dist="38100" dir="2700000" algn="tl">
                    <a:srgbClr val="FFFFFF"/>
                  </a:outerShdw>
                </a:effectLst>
              </a:rPr>
              <a:t>2019 </a:t>
            </a:r>
            <a:r>
              <a:rPr lang="ru-RU" sz="2400" dirty="0">
                <a:solidFill>
                  <a:srgbClr val="0070C0"/>
                </a:solidFill>
                <a:effectLst>
                  <a:outerShdw blurRad="38100" dist="38100" dir="2700000" algn="tl">
                    <a:srgbClr val="FFFFFF"/>
                  </a:outerShdw>
                </a:effectLst>
              </a:rPr>
              <a:t>– </a:t>
            </a:r>
            <a:r>
              <a:rPr lang="ru-RU" sz="2400" dirty="0" smtClean="0">
                <a:solidFill>
                  <a:srgbClr val="0070C0"/>
                </a:solidFill>
                <a:effectLst>
                  <a:outerShdw blurRad="38100" dist="38100" dir="2700000" algn="tl">
                    <a:srgbClr val="FFFFFF"/>
                  </a:outerShdw>
                </a:effectLst>
              </a:rPr>
              <a:t>2021 </a:t>
            </a:r>
            <a:r>
              <a:rPr lang="ru-RU" sz="2400" dirty="0">
                <a:solidFill>
                  <a:srgbClr val="0070C0"/>
                </a:solidFill>
                <a:effectLst>
                  <a:outerShdw blurRad="38100" dist="38100" dir="2700000" algn="tl">
                    <a:srgbClr val="FFFFFF"/>
                  </a:outerShdw>
                </a:effectLst>
              </a:rPr>
              <a:t>годах, тыс.рублей</a:t>
            </a:r>
            <a:endParaRPr lang="ru-RU" sz="2400" dirty="0" smtClean="0">
              <a:solidFill>
                <a:srgbClr val="0070C0"/>
              </a:solidFill>
              <a:effectLst>
                <a:outerShdw blurRad="38100" dist="38100" dir="2700000" algn="tl">
                  <a:srgbClr val="FFFFFF"/>
                </a:outerShdw>
              </a:effectLst>
            </a:endParaRPr>
          </a:p>
        </p:txBody>
      </p:sp>
      <p:sp>
        <p:nvSpPr>
          <p:cNvPr id="9" name="TextBox 8"/>
          <p:cNvSpPr txBox="1"/>
          <p:nvPr/>
        </p:nvSpPr>
        <p:spPr>
          <a:xfrm>
            <a:off x="5436096" y="117531"/>
            <a:ext cx="3368689" cy="230832"/>
          </a:xfrm>
          <a:prstGeom prst="rect">
            <a:avLst/>
          </a:prstGeom>
          <a:noFill/>
        </p:spPr>
        <p:txBody>
          <a:bodyPr wrap="square">
            <a:spAutoFit/>
          </a:bodyPr>
          <a:lstStyle/>
          <a:p>
            <a:pPr lvl="0">
              <a:defRPr/>
            </a:pPr>
            <a:r>
              <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a:t>
            </a:r>
            <a:r>
              <a:rPr lang="ru-RU" sz="9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сельского  поселения</a:t>
            </a:r>
            <a:endPar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1"/>
          <p:cNvSpPr>
            <a:spLocks noChangeArrowheads="1"/>
          </p:cNvSpPr>
          <p:nvPr/>
        </p:nvSpPr>
        <p:spPr bwMode="auto">
          <a:xfrm>
            <a:off x="2019300" y="2249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955952047"/>
              </p:ext>
            </p:extLst>
          </p:nvPr>
        </p:nvGraphicFramePr>
        <p:xfrm>
          <a:off x="1000100" y="1660385"/>
          <a:ext cx="7253636" cy="4109071"/>
        </p:xfrm>
        <a:graphic>
          <a:graphicData uri="http://schemas.openxmlformats.org/drawingml/2006/table">
            <a:tbl>
              <a:tblPr/>
              <a:tblGrid>
                <a:gridCol w="3979247"/>
                <a:gridCol w="1378603"/>
                <a:gridCol w="1002644"/>
                <a:gridCol w="893142"/>
              </a:tblGrid>
              <a:tr h="467896">
                <a:tc>
                  <a:txBody>
                    <a:bodyPr/>
                    <a:lstStyle/>
                    <a:p>
                      <a:pPr algn="ctr">
                        <a:spcAft>
                          <a:spcPts val="0"/>
                        </a:spcAft>
                      </a:pPr>
                      <a:r>
                        <a:rPr lang="ru-RU" sz="1300" dirty="0">
                          <a:latin typeface="Times New Roman"/>
                          <a:ea typeface="Times New Roman"/>
                          <a:cs typeface="Times New Roman"/>
                        </a:rPr>
                        <a:t>Наименование муниципальной программы Казанского сельского поселения</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2018 </a:t>
                      </a:r>
                      <a:r>
                        <a:rPr lang="ru-RU" sz="1300" dirty="0">
                          <a:latin typeface="Times New Roman"/>
                          <a:ea typeface="Times New Roman"/>
                          <a:cs typeface="Times New Roman"/>
                        </a:rPr>
                        <a:t>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2019 </a:t>
                      </a:r>
                      <a:r>
                        <a:rPr lang="ru-RU" sz="1300" dirty="0">
                          <a:latin typeface="Times New Roman"/>
                          <a:ea typeface="Times New Roman"/>
                          <a:cs typeface="Times New Roman"/>
                        </a:rPr>
                        <a:t>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2020 год</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71">
                <a:tc>
                  <a:txBody>
                    <a:bodyPr/>
                    <a:lstStyle/>
                    <a:p>
                      <a:pPr algn="ctr">
                        <a:spcAft>
                          <a:spcPts val="0"/>
                        </a:spcAft>
                      </a:pPr>
                      <a:r>
                        <a:rPr lang="ru-RU" sz="1300" dirty="0">
                          <a:latin typeface="Times New Roman"/>
                          <a:ea typeface="Times New Roman"/>
                          <a:cs typeface="Times New Roman"/>
                        </a:rPr>
                        <a:t>1</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Times New Roman"/>
                          <a:cs typeface="Times New Roman"/>
                        </a:rPr>
                        <a:t>2</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71">
                <a:tc>
                  <a:txBody>
                    <a:bodyPr/>
                    <a:lstStyle/>
                    <a:p>
                      <a:pPr algn="ctr">
                        <a:spcAft>
                          <a:spcPts val="0"/>
                        </a:spcAft>
                      </a:pPr>
                      <a:r>
                        <a:rPr lang="ru-RU" sz="1300" b="1" dirty="0">
                          <a:latin typeface="Times New Roman"/>
                          <a:ea typeface="Times New Roman"/>
                          <a:cs typeface="Times New Roman"/>
                        </a:rPr>
                        <a:t>Всего</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smtClean="0">
                          <a:latin typeface="Times New Roman"/>
                          <a:ea typeface="Times New Roman"/>
                          <a:cs typeface="Times New Roman"/>
                        </a:rPr>
                        <a:t>12353,7</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smtClean="0">
                          <a:latin typeface="Times New Roman"/>
                          <a:ea typeface="Times New Roman"/>
                          <a:cs typeface="Times New Roman"/>
                        </a:rPr>
                        <a:t>7888,8</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smtClean="0">
                          <a:latin typeface="Times New Roman"/>
                          <a:ea typeface="Times New Roman"/>
                          <a:cs typeface="Times New Roman"/>
                        </a:rPr>
                        <a:t>6638,3</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39">
                <a:tc>
                  <a:txBody>
                    <a:bodyPr/>
                    <a:lstStyle/>
                    <a:p>
                      <a:pPr>
                        <a:spcAft>
                          <a:spcPts val="0"/>
                        </a:spcAft>
                      </a:pPr>
                      <a:r>
                        <a:rPr lang="ru-RU" sz="1300" dirty="0">
                          <a:latin typeface="Times New Roman"/>
                          <a:ea typeface="Times New Roman"/>
                          <a:cs typeface="Times New Roman"/>
                        </a:rPr>
                        <a:t>1. Социальная поддержка граждан</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60,0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60,0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60,0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751">
                <a:tc>
                  <a:txBody>
                    <a:bodyPr/>
                    <a:lstStyle/>
                    <a:p>
                      <a:pPr>
                        <a:spcAft>
                          <a:spcPts val="0"/>
                        </a:spcAft>
                      </a:pPr>
                      <a:r>
                        <a:rPr lang="ru-RU" sz="1300" dirty="0">
                          <a:latin typeface="Times New Roman"/>
                          <a:ea typeface="Times New Roman"/>
                          <a:cs typeface="Times New Roman"/>
                        </a:rPr>
                        <a:t>2. Обеспечение качественными жилищно-коммунальными услугами населения Казанского сельского поселения и благоустройство территории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3590,5</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2592,8</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2430,8</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42">
                <a:tc>
                  <a:txBody>
                    <a:bodyPr/>
                    <a:lstStyle/>
                    <a:p>
                      <a:pPr>
                        <a:spcAft>
                          <a:spcPts val="0"/>
                        </a:spcAft>
                      </a:pPr>
                      <a:r>
                        <a:rPr lang="ru-RU" sz="1300">
                          <a:latin typeface="Times New Roman"/>
                          <a:ea typeface="Times New Roman"/>
                          <a:cs typeface="Times New Roman"/>
                        </a:rPr>
                        <a:t>3. Обеспечение общественного порядка и противодействие преступности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46,0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46,0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46,0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178">
                <a:tc>
                  <a:txBody>
                    <a:bodyPr/>
                    <a:lstStyle/>
                    <a:p>
                      <a:pPr>
                        <a:spcAft>
                          <a:spcPts val="0"/>
                        </a:spcAft>
                      </a:pPr>
                      <a:r>
                        <a:rPr lang="ru-RU" sz="1300">
                          <a:latin typeface="Times New Roman"/>
                          <a:ea typeface="Times New Roman"/>
                          <a:cs typeface="Times New Roman"/>
                        </a:rPr>
                        <a:t>4. Защита населения и территории от чрезвычайных ситуаций, обеспечение пожарной безопасности и безопасности людей на водных объектах</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161,7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141,7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141,7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87">
                <a:tc>
                  <a:txBody>
                    <a:bodyPr/>
                    <a:lstStyle/>
                    <a:p>
                      <a:pPr>
                        <a:spcAft>
                          <a:spcPts val="0"/>
                        </a:spcAft>
                      </a:pPr>
                      <a:r>
                        <a:rPr lang="ru-RU" sz="1300">
                          <a:latin typeface="Times New Roman"/>
                          <a:ea typeface="Times New Roman"/>
                          <a:cs typeface="Times New Roman"/>
                        </a:rPr>
                        <a:t>5. Развитие культуры и туризма</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1464,4</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1210,2</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1210,2</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48">
                <a:tc>
                  <a:txBody>
                    <a:bodyPr/>
                    <a:lstStyle/>
                    <a:p>
                      <a:pPr>
                        <a:spcAft>
                          <a:spcPts val="0"/>
                        </a:spcAft>
                      </a:pPr>
                      <a:r>
                        <a:rPr lang="ru-RU" sz="1300">
                          <a:latin typeface="Times New Roman"/>
                          <a:ea typeface="Times New Roman"/>
                          <a:cs typeface="Times New Roman"/>
                        </a:rPr>
                        <a:t>6. Развитие транспортной системы</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2963,0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48">
                <a:tc>
                  <a:txBody>
                    <a:bodyPr/>
                    <a:lstStyle/>
                    <a:p>
                      <a:pPr>
                        <a:spcAft>
                          <a:spcPts val="0"/>
                        </a:spcAft>
                      </a:pPr>
                      <a:r>
                        <a:rPr lang="ru-RU" sz="1300" dirty="0">
                          <a:latin typeface="Times New Roman"/>
                          <a:ea typeface="Times New Roman"/>
                          <a:cs typeface="Times New Roman"/>
                        </a:rPr>
                        <a:t>7. </a:t>
                      </a:r>
                      <a:r>
                        <a:rPr lang="ru-RU" sz="1300" dirty="0" err="1">
                          <a:latin typeface="Times New Roman"/>
                          <a:ea typeface="Times New Roman"/>
                          <a:cs typeface="Times New Roman"/>
                        </a:rPr>
                        <a:t>Энергоэффективность</a:t>
                      </a:r>
                      <a:r>
                        <a:rPr lang="ru-RU" sz="1300" dirty="0">
                          <a:latin typeface="Times New Roman"/>
                          <a:ea typeface="Times New Roman"/>
                          <a:cs typeface="Times New Roman"/>
                        </a:rPr>
                        <a:t> и развитие энергетики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2259,7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2059,7</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2258,2</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spcAft>
                          <a:spcPts val="0"/>
                        </a:spcAft>
                      </a:pPr>
                      <a:r>
                        <a:rPr lang="ru-RU" sz="1300" dirty="0">
                          <a:latin typeface="Times New Roman"/>
                          <a:ea typeface="Times New Roman"/>
                          <a:cs typeface="Times New Roman"/>
                        </a:rPr>
                        <a:t>8. Муниципальная политика</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329,0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299,0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299,0</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spcAft>
                          <a:spcPts val="0"/>
                        </a:spcAft>
                      </a:pPr>
                      <a:r>
                        <a:rPr lang="ru-RU" sz="1300" dirty="0" smtClean="0">
                          <a:latin typeface="Times New Roman"/>
                          <a:ea typeface="Times New Roman"/>
                          <a:cs typeface="Times New Roman"/>
                        </a:rPr>
                        <a:t>10.</a:t>
                      </a:r>
                      <a:r>
                        <a:rPr lang="ru-RU" sz="1300" baseline="0" dirty="0" smtClean="0">
                          <a:latin typeface="Times New Roman"/>
                          <a:ea typeface="Times New Roman"/>
                          <a:cs typeface="Times New Roman"/>
                        </a:rPr>
                        <a:t> Формирование комфортной городской среды </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1479,4</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1479,4</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smtClean="0">
                          <a:latin typeface="Times New Roman"/>
                          <a:ea typeface="Times New Roman"/>
                          <a:cs typeface="Times New Roman"/>
                        </a:rPr>
                        <a:t>192,4</a:t>
                      </a:r>
                      <a:endParaRPr lang="ru-RU" sz="1300" dirty="0">
                        <a:latin typeface="Times New Roman"/>
                        <a:ea typeface="Times New Roman"/>
                        <a:cs typeface="Times New Roman"/>
                      </a:endParaRP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0" y="74711"/>
            <a:ext cx="565892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4613275"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56826737"/>
      </p:ext>
    </p:extLst>
  </p:cSld>
  <p:clrMapOvr>
    <a:masterClrMapping/>
  </p:clrMapOvr>
  <p:transition spd="slow">
    <p:cove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1811</TotalTime>
  <Words>1073</Words>
  <Application>Microsoft Office PowerPoint</Application>
  <PresentationFormat>Экран (4:3)</PresentationFormat>
  <Paragraphs>235</Paragraphs>
  <Slides>19</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Тема Office</vt:lpstr>
      <vt:lpstr>12_Городская</vt:lpstr>
      <vt:lpstr>Изящная</vt:lpstr>
      <vt:lpstr>Администрация Казанского сельского поселения  </vt:lpstr>
      <vt:lpstr>Презентация PowerPoint</vt:lpstr>
      <vt:lpstr>Проект бюджета  на 2019 год и на плановый период 2020 и 2021 годов  направлен на решение следующих ключевых задач:</vt:lpstr>
      <vt:lpstr>Основные параметры проекта решения  «О бюджете Казанского сельского поселения Верхнедонского района на 2018 год  и плановый период 2019 и 2020 годов»</vt:lpstr>
      <vt:lpstr>Презентация PowerPoint</vt:lpstr>
      <vt:lpstr>Безвозмездные поступления в бюджет Казанского сельского поселения Верхнедонского района</vt:lpstr>
      <vt:lpstr>Презентация PowerPoint</vt:lpstr>
      <vt:lpstr>Расходы бюджета Казанского сельского поселения  по разделам в 2019 – 2021 годах, тыс.рублей</vt:lpstr>
      <vt:lpstr>Расходы бюджета Казанского сельского поселения  в рамках программ в 2019 – 2021 годах, тыс.рублей</vt:lpstr>
      <vt:lpstr>Доля муниципальных программ в общем объёме расходов, запланированных на реализацию муниципальных программ Казанского сельского поселения в 2018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Финансовый отдел администрации Верхнедонского района</dc:title>
  <dc:creator>Александр Никонов</dc:creator>
  <cp:lastModifiedBy>User</cp:lastModifiedBy>
  <cp:revision>447</cp:revision>
  <cp:lastPrinted>2014-12-04T07:28:08Z</cp:lastPrinted>
  <dcterms:created xsi:type="dcterms:W3CDTF">2013-05-13T09:45:35Z</dcterms:created>
  <dcterms:modified xsi:type="dcterms:W3CDTF">2018-11-15T14:00:08Z</dcterms:modified>
</cp:coreProperties>
</file>