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985" r:id="rId2"/>
  </p:sldMasterIdLst>
  <p:notesMasterIdLst>
    <p:notesMasterId r:id="rId22"/>
  </p:notesMasterIdLst>
  <p:sldIdLst>
    <p:sldId id="280" r:id="rId3"/>
    <p:sldId id="284" r:id="rId4"/>
    <p:sldId id="289" r:id="rId5"/>
    <p:sldId id="257" r:id="rId6"/>
    <p:sldId id="304" r:id="rId7"/>
    <p:sldId id="260" r:id="rId8"/>
    <p:sldId id="274" r:id="rId9"/>
    <p:sldId id="273" r:id="rId10"/>
    <p:sldId id="292" r:id="rId11"/>
    <p:sldId id="283" r:id="rId12"/>
    <p:sldId id="296" r:id="rId13"/>
    <p:sldId id="297" r:id="rId14"/>
    <p:sldId id="298" r:id="rId15"/>
    <p:sldId id="299" r:id="rId16"/>
    <p:sldId id="300" r:id="rId17"/>
    <p:sldId id="301" r:id="rId18"/>
    <p:sldId id="302" r:id="rId19"/>
    <p:sldId id="303" r:id="rId20"/>
    <p:sldId id="293" r:id="rId21"/>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E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92047" autoAdjust="0"/>
  </p:normalViewPr>
  <p:slideViewPr>
    <p:cSldViewPr>
      <p:cViewPr varScale="1">
        <p:scale>
          <a:sx n="105" d="100"/>
          <a:sy n="105" d="100"/>
        </p:scale>
        <p:origin x="1392" y="114"/>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pieChart>
        <c:varyColors val="1"/>
        <c:ser>
          <c:idx val="0"/>
          <c:order val="0"/>
          <c:tx>
            <c:strRef>
              <c:f>Лист1!$B$1</c:f>
              <c:strCache>
                <c:ptCount val="1"/>
                <c:pt idx="0">
                  <c:v>2021</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Налог на доходы физических лиц</c:v>
                </c:pt>
                <c:pt idx="1">
                  <c:v>Единый сельскохозяйственный налог</c:v>
                </c:pt>
                <c:pt idx="2">
                  <c:v>Налог на имущество физических лиц</c:v>
                </c:pt>
                <c:pt idx="3">
                  <c:v>Земельный налог</c:v>
                </c:pt>
                <c:pt idx="4">
                  <c:v>Доходы от компенсации затрат государства</c:v>
                </c:pt>
                <c:pt idx="5">
                  <c:v>ШТРАФЫ, САНКЦИИ, ВОЗМЕЩЕНИЕ УЩЕРБА</c:v>
                </c:pt>
              </c:strCache>
            </c:strRef>
          </c:cat>
          <c:val>
            <c:numRef>
              <c:f>Лист1!$B$2:$B$7</c:f>
              <c:numCache>
                <c:formatCode>General</c:formatCode>
                <c:ptCount val="6"/>
                <c:pt idx="0">
                  <c:v>4950</c:v>
                </c:pt>
                <c:pt idx="1">
                  <c:v>309</c:v>
                </c:pt>
                <c:pt idx="2">
                  <c:v>812</c:v>
                </c:pt>
                <c:pt idx="3">
                  <c:v>1634.8</c:v>
                </c:pt>
                <c:pt idx="4">
                  <c:v>36.700000000000003</c:v>
                </c:pt>
                <c:pt idx="5">
                  <c:v>23.9</c:v>
                </c:pt>
              </c:numCache>
            </c:numRef>
          </c:val>
          <c:extLst>
            <c:ext xmlns:c16="http://schemas.microsoft.com/office/drawing/2014/chart" uri="{C3380CC4-5D6E-409C-BE32-E72D297353CC}">
              <c16:uniqueId val="{00000000-4E98-4A6E-A8AE-C33C267F1C1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469367315927652"/>
          <c:y val="1.6070837536859579E-2"/>
          <c:w val="0.32653439701616249"/>
          <c:h val="0.9720390935672902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88329868109888E-2"/>
          <c:y val="3.3457197999552407E-2"/>
          <c:w val="0.91461164576650145"/>
          <c:h val="0.8744488687101013"/>
        </c:manualLayout>
      </c:layout>
      <c:barChart>
        <c:barDir val="col"/>
        <c:grouping val="clustered"/>
        <c:varyColors val="0"/>
        <c:ser>
          <c:idx val="0"/>
          <c:order val="0"/>
          <c:tx>
            <c:strRef>
              <c:f>Лист1!$B$1</c:f>
              <c:strCache>
                <c:ptCount val="1"/>
                <c:pt idx="0">
                  <c:v>Безвозмездные поступления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2020 год</c:v>
                </c:pt>
                <c:pt idx="1">
                  <c:v>2021 год</c:v>
                </c:pt>
                <c:pt idx="2">
                  <c:v>2022 год</c:v>
                </c:pt>
                <c:pt idx="3">
                  <c:v>2023 год</c:v>
                </c:pt>
              </c:strCache>
            </c:strRef>
          </c:cat>
          <c:val>
            <c:numRef>
              <c:f>Лист1!$B$2:$B$5</c:f>
              <c:numCache>
                <c:formatCode>General</c:formatCode>
                <c:ptCount val="4"/>
                <c:pt idx="0">
                  <c:v>75265.7</c:v>
                </c:pt>
                <c:pt idx="1">
                  <c:v>12734.1</c:v>
                </c:pt>
                <c:pt idx="2">
                  <c:v>19838.7</c:v>
                </c:pt>
                <c:pt idx="3">
                  <c:v>19943.5</c:v>
                </c:pt>
              </c:numCache>
            </c:numRef>
          </c:val>
          <c:extLst>
            <c:ext xmlns:c16="http://schemas.microsoft.com/office/drawing/2014/chart" uri="{C3380CC4-5D6E-409C-BE32-E72D297353CC}">
              <c16:uniqueId val="{00000004-1718-4732-A691-75DF7D676B72}"/>
            </c:ext>
          </c:extLst>
        </c:ser>
        <c:dLbls>
          <c:showLegendKey val="0"/>
          <c:showVal val="0"/>
          <c:showCatName val="0"/>
          <c:showSerName val="0"/>
          <c:showPercent val="0"/>
          <c:showBubbleSize val="0"/>
        </c:dLbls>
        <c:gapWidth val="150"/>
        <c:axId val="128855424"/>
        <c:axId val="128877696"/>
      </c:barChart>
      <c:catAx>
        <c:axId val="128855424"/>
        <c:scaling>
          <c:orientation val="minMax"/>
        </c:scaling>
        <c:delete val="0"/>
        <c:axPos val="b"/>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8877696"/>
        <c:crosses val="autoZero"/>
        <c:auto val="1"/>
        <c:lblAlgn val="ctr"/>
        <c:lblOffset val="100"/>
        <c:noMultiLvlLbl val="0"/>
      </c:catAx>
      <c:valAx>
        <c:axId val="128877696"/>
        <c:scaling>
          <c:orientation val="minMax"/>
          <c:max val="8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8855424"/>
        <c:crosses val="autoZero"/>
        <c:crossBetween val="between"/>
        <c:majorUnit val="5000"/>
        <c:minorUnit val="1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ru-RU" dirty="0"/>
              <a:t>Удельный вес, %</a:t>
            </a:r>
          </a:p>
        </c:rich>
      </c:tx>
      <c:layout>
        <c:manualLayout>
          <c:xMode val="edge"/>
          <c:yMode val="edge"/>
          <c:x val="0.4473611111111111"/>
          <c:y val="8.3333333333333367E-3"/>
        </c:manualLayout>
      </c:layout>
      <c:overlay val="0"/>
    </c:title>
    <c:autoTitleDeleted val="0"/>
    <c:plotArea>
      <c:layout/>
      <c:pieChart>
        <c:varyColors val="1"/>
        <c:ser>
          <c:idx val="0"/>
          <c:order val="0"/>
          <c:tx>
            <c:strRef>
              <c:f>Лист1!$B$1</c:f>
              <c:strCache>
                <c:ptCount val="1"/>
                <c:pt idx="0">
                  <c:v>Расходы, %.</c:v>
                </c:pt>
              </c:strCache>
            </c:strRef>
          </c:tx>
          <c:dPt>
            <c:idx val="0"/>
            <c:bubble3D val="0"/>
            <c:spPr>
              <a:solidFill>
                <a:srgbClr val="FF00FF"/>
              </a:solidFill>
            </c:spPr>
            <c:extLst>
              <c:ext xmlns:c16="http://schemas.microsoft.com/office/drawing/2014/chart" uri="{C3380CC4-5D6E-409C-BE32-E72D297353CC}">
                <c16:uniqueId val="{00000000-4DE8-49EB-BE39-191B90A1277D}"/>
              </c:ext>
            </c:extLst>
          </c:dPt>
          <c:dPt>
            <c:idx val="1"/>
            <c:bubble3D val="0"/>
            <c:spPr>
              <a:solidFill>
                <a:srgbClr val="FFFF00"/>
              </a:solidFill>
            </c:spPr>
            <c:extLst>
              <c:ext xmlns:c16="http://schemas.microsoft.com/office/drawing/2014/chart" uri="{C3380CC4-5D6E-409C-BE32-E72D297353CC}">
                <c16:uniqueId val="{00000001-4DE8-49EB-BE39-191B90A1277D}"/>
              </c:ext>
            </c:extLst>
          </c:dPt>
          <c:dPt>
            <c:idx val="3"/>
            <c:bubble3D val="0"/>
            <c:spPr>
              <a:solidFill>
                <a:srgbClr val="FF9900"/>
              </a:solidFill>
            </c:spPr>
            <c:extLst>
              <c:ext xmlns:c16="http://schemas.microsoft.com/office/drawing/2014/chart" uri="{C3380CC4-5D6E-409C-BE32-E72D297353CC}">
                <c16:uniqueId val="{00000002-4DE8-49EB-BE39-191B90A1277D}"/>
              </c:ext>
            </c:extLst>
          </c:dPt>
          <c:dPt>
            <c:idx val="4"/>
            <c:bubble3D val="0"/>
            <c:spPr>
              <a:solidFill>
                <a:srgbClr val="00FF00"/>
              </a:solidFill>
            </c:spPr>
            <c:extLst>
              <c:ext xmlns:c16="http://schemas.microsoft.com/office/drawing/2014/chart" uri="{C3380CC4-5D6E-409C-BE32-E72D297353CC}">
                <c16:uniqueId val="{00000003-4DE8-49EB-BE39-191B90A1277D}"/>
              </c:ext>
            </c:extLst>
          </c:dPt>
          <c:dPt>
            <c:idx val="8"/>
            <c:bubble3D val="0"/>
            <c:spPr>
              <a:solidFill>
                <a:srgbClr val="6666FF"/>
              </a:solidFill>
              <a:ln>
                <a:solidFill>
                  <a:schemeClr val="tx2"/>
                </a:solidFill>
              </a:ln>
            </c:spPr>
            <c:extLst>
              <c:ext xmlns:c16="http://schemas.microsoft.com/office/drawing/2014/chart" uri="{C3380CC4-5D6E-409C-BE32-E72D297353CC}">
                <c16:uniqueId val="{00000004-4DE8-49EB-BE39-191B90A1277D}"/>
              </c:ext>
            </c:extLst>
          </c:dPt>
          <c:dPt>
            <c:idx val="9"/>
            <c:bubble3D val="0"/>
            <c:spPr>
              <a:solidFill>
                <a:srgbClr val="CC99FF"/>
              </a:solidFill>
            </c:spPr>
            <c:extLst>
              <c:ext xmlns:c16="http://schemas.microsoft.com/office/drawing/2014/chart" uri="{C3380CC4-5D6E-409C-BE32-E72D297353CC}">
                <c16:uniqueId val="{00000005-4DE8-49EB-BE39-191B90A1277D}"/>
              </c:ext>
            </c:extLst>
          </c:dPt>
          <c:dLbls>
            <c:dLbl>
              <c:idx val="0"/>
              <c:layout>
                <c:manualLayout>
                  <c:x val="8.8320392242636742E-2"/>
                  <c:y val="-2.0649606299212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E8-49EB-BE39-191B90A1277D}"/>
                </c:ext>
              </c:extLst>
            </c:dLbl>
            <c:dLbl>
              <c:idx val="2"/>
              <c:layout>
                <c:manualLayout>
                  <c:x val="4.1188696898998824E-2"/>
                  <c:y val="-6.7926946631671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E8-49EB-BE39-191B90A1277D}"/>
                </c:ext>
              </c:extLst>
            </c:dLbl>
            <c:dLbl>
              <c:idx val="3"/>
              <c:layout>
                <c:manualLayout>
                  <c:x val="2.6055102439210238E-2"/>
                  <c:y val="2.0545460888587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E8-49EB-BE39-191B90A1277D}"/>
                </c:ext>
              </c:extLst>
            </c:dLbl>
            <c:dLbl>
              <c:idx val="6"/>
              <c:layout>
                <c:manualLayout>
                  <c:x val="-0.11624337756391576"/>
                  <c:y val="7.114916885389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E8-49EB-BE39-191B90A1277D}"/>
                </c:ext>
              </c:extLst>
            </c:dLbl>
            <c:dLbl>
              <c:idx val="7"/>
              <c:layout>
                <c:manualLayout>
                  <c:x val="-9.4537826868863944E-2"/>
                  <c:y val="-2.1932852143482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E8-49EB-BE39-191B90A1277D}"/>
                </c:ext>
              </c:extLst>
            </c:dLbl>
            <c:dLbl>
              <c:idx val="8"/>
              <c:layout>
                <c:manualLayout>
                  <c:x val="-5.0561509672402055E-2"/>
                  <c:y val="-8.0846456692913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E8-49EB-BE39-191B90A1277D}"/>
                </c:ext>
              </c:extLst>
            </c:dLbl>
            <c:dLbl>
              <c:idx val="11"/>
              <c:layout>
                <c:manualLayout>
                  <c:x val="-0.10931776757072033"/>
                  <c:y val="-1.3023403324584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E8-49EB-BE39-191B90A1277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Лист1!$A$2:$A$14</c:f>
              <c:strCache>
                <c:ptCount val="13"/>
                <c:pt idx="0">
                  <c:v>0104</c:v>
                </c:pt>
                <c:pt idx="1">
                  <c:v>0107</c:v>
                </c:pt>
                <c:pt idx="2">
                  <c:v>0111</c:v>
                </c:pt>
                <c:pt idx="3">
                  <c:v>0113</c:v>
                </c:pt>
                <c:pt idx="4">
                  <c:v>0203</c:v>
                </c:pt>
                <c:pt idx="5">
                  <c:v>0314</c:v>
                </c:pt>
                <c:pt idx="6">
                  <c:v>0409</c:v>
                </c:pt>
                <c:pt idx="7">
                  <c:v>0412</c:v>
                </c:pt>
                <c:pt idx="8">
                  <c:v>0502</c:v>
                </c:pt>
                <c:pt idx="9">
                  <c:v>0503</c:v>
                </c:pt>
                <c:pt idx="10">
                  <c:v>0705</c:v>
                </c:pt>
                <c:pt idx="11">
                  <c:v>0801</c:v>
                </c:pt>
                <c:pt idx="12">
                  <c:v>1001</c:v>
                </c:pt>
              </c:strCache>
            </c:strRef>
          </c:cat>
          <c:val>
            <c:numRef>
              <c:f>Лист1!$B$2:$B$14</c:f>
              <c:numCache>
                <c:formatCode>0.0%</c:formatCode>
                <c:ptCount val="13"/>
                <c:pt idx="0">
                  <c:v>0.27600000000000002</c:v>
                </c:pt>
                <c:pt idx="1">
                  <c:v>4.1000000000000002E-2</c:v>
                </c:pt>
                <c:pt idx="2">
                  <c:v>2E-3</c:v>
                </c:pt>
                <c:pt idx="3">
                  <c:v>5.3999999999999999E-2</c:v>
                </c:pt>
                <c:pt idx="4">
                  <c:v>1.2E-2</c:v>
                </c:pt>
                <c:pt idx="5">
                  <c:v>8.0000000000000002E-3</c:v>
                </c:pt>
                <c:pt idx="6">
                  <c:v>0.253</c:v>
                </c:pt>
                <c:pt idx="7">
                  <c:v>2E-3</c:v>
                </c:pt>
                <c:pt idx="8">
                  <c:v>1.4E-2</c:v>
                </c:pt>
                <c:pt idx="9">
                  <c:v>0.25900000000000001</c:v>
                </c:pt>
                <c:pt idx="10">
                  <c:v>0</c:v>
                </c:pt>
                <c:pt idx="11">
                  <c:v>7.1999999999999995E-2</c:v>
                </c:pt>
                <c:pt idx="12">
                  <c:v>7.0000000000000001E-3</c:v>
                </c:pt>
              </c:numCache>
            </c:numRef>
          </c:val>
          <c:extLst>
            <c:ext xmlns:c16="http://schemas.microsoft.com/office/drawing/2014/chart" uri="{C3380CC4-5D6E-409C-BE32-E72D297353CC}">
              <c16:uniqueId val="{0000000A-4DE8-49EB-BE39-191B90A1277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82424990278992905"/>
          <c:y val="3.7553368328958892E-2"/>
          <c:w val="0.16649083795081171"/>
          <c:h val="0.93135170603674544"/>
        </c:manualLayout>
      </c:layout>
      <c:overlay val="0"/>
    </c:legend>
    <c:plotVisOnly val="1"/>
    <c:dispBlanksAs val="zero"/>
    <c:showDLblsOverMax val="0"/>
  </c:chart>
  <c:txPr>
    <a:bodyPr/>
    <a:lstStyle/>
    <a:p>
      <a:pPr>
        <a:defRPr sz="1800"/>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EE4AA-C05D-4817-B3FA-E16DDC68F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0F28430-73A4-45B1-A5E2-B2781C6C6FD2}">
      <dgm:prSet phldrT="[Текст]" custT="1"/>
      <dgm:spPr/>
      <dgm:t>
        <a:bodyPr/>
        <a:lstStyle/>
        <a:p>
          <a:r>
            <a:rPr lang="ru-RU" sz="1400" b="1"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dirty="0"/>
        </a:p>
      </dgm:t>
    </dgm:pt>
    <dgm:pt modelId="{AEB9C4D6-0A5B-4F59-B952-EE3AF521FEB2}" type="parTrans" cxnId="{B610491F-5C3F-4064-80EB-1342A8C48D3A}">
      <dgm:prSet/>
      <dgm:spPr/>
      <dgm:t>
        <a:bodyPr/>
        <a:lstStyle/>
        <a:p>
          <a:endParaRPr lang="ru-RU"/>
        </a:p>
      </dgm:t>
    </dgm:pt>
    <dgm:pt modelId="{DB338904-3A51-4EAE-8D77-8D651D3C14A3}" type="sibTrans" cxnId="{B610491F-5C3F-4064-80EB-1342A8C48D3A}">
      <dgm:prSet/>
      <dgm:spPr/>
      <dgm:t>
        <a:bodyPr/>
        <a:lstStyle/>
        <a:p>
          <a:endParaRPr lang="ru-RU"/>
        </a:p>
      </dgm:t>
    </dgm:pt>
    <dgm:pt modelId="{2AE8D999-A175-4F1E-9DEB-25189BFF394F}">
      <dgm:prSet phldrT="[Текст]" custT="1"/>
      <dgm:spPr/>
      <dgm:t>
        <a:bodyPr/>
        <a:lstStyle/>
        <a:p>
          <a:r>
            <a:rPr lang="ru-RU" sz="1400" b="1" dirty="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p>
      </dgm:t>
    </dgm:pt>
    <dgm:pt modelId="{5A8FE34F-EE3F-4083-8FF4-0FF81E1C8A4B}" type="parTrans" cxnId="{C42CFBF0-F814-4D72-856A-05AF4961309B}">
      <dgm:prSet/>
      <dgm:spPr/>
      <dgm:t>
        <a:bodyPr/>
        <a:lstStyle/>
        <a:p>
          <a:endParaRPr lang="ru-RU"/>
        </a:p>
      </dgm:t>
    </dgm:pt>
    <dgm:pt modelId="{0A142342-DE99-4557-BF61-C6181317F2B4}" type="sibTrans" cxnId="{C42CFBF0-F814-4D72-856A-05AF4961309B}">
      <dgm:prSet/>
      <dgm:spPr/>
      <dgm:t>
        <a:bodyPr/>
        <a:lstStyle/>
        <a:p>
          <a:endParaRPr lang="ru-RU"/>
        </a:p>
      </dgm:t>
    </dgm:pt>
    <dgm:pt modelId="{03C10B46-37AE-4E6E-95CB-CD5BE1FC02FA}">
      <dgm:prSet phldrT="[Текст]" custT="1"/>
      <dgm:spPr/>
      <dgm:t>
        <a:bodyPr/>
        <a:lstStyle/>
        <a:p>
          <a:r>
            <a:rPr lang="en-US" sz="1400" b="1" dirty="0"/>
            <a:t>c</a:t>
          </a:r>
          <a:r>
            <a:rPr lang="ru-RU" sz="1400" b="1" dirty="0" err="1"/>
            <a:t>оответствие</a:t>
          </a:r>
          <a:r>
            <a:rPr lang="ru-RU" sz="1400" b="1" dirty="0"/>
            <a:t> финансовых возможностей Казанского сельского поселения  ключевым направлениям развития</a:t>
          </a:r>
        </a:p>
      </dgm:t>
    </dgm:pt>
    <dgm:pt modelId="{232B3A79-5417-4352-AF3E-59BE83AD2E0D}" type="parTrans" cxnId="{B49949D4-9B58-4DDF-8059-851E4AF14173}">
      <dgm:prSet/>
      <dgm:spPr/>
      <dgm:t>
        <a:bodyPr/>
        <a:lstStyle/>
        <a:p>
          <a:endParaRPr lang="ru-RU"/>
        </a:p>
      </dgm:t>
    </dgm:pt>
    <dgm:pt modelId="{CEFF3FEF-1D59-40D6-841F-7E20B95B67D3}" type="sibTrans" cxnId="{B49949D4-9B58-4DDF-8059-851E4AF14173}">
      <dgm:prSet/>
      <dgm:spPr/>
      <dgm:t>
        <a:bodyPr/>
        <a:lstStyle/>
        <a:p>
          <a:endParaRPr lang="ru-RU"/>
        </a:p>
      </dgm:t>
    </dgm:pt>
    <dgm:pt modelId="{EF6196DC-A150-4DD6-8CAF-BBAC8BEBD117}">
      <dgm:prSet phldrT="[Текст]" custT="1"/>
      <dgm:spPr/>
      <dgm:t>
        <a:bodyPr/>
        <a:lstStyle/>
        <a:p>
          <a:r>
            <a:rPr lang="ru-RU" sz="1400" b="1" dirty="0"/>
            <a:t>повышение роли бюджетной политики для поддержки экономического роста</a:t>
          </a:r>
        </a:p>
      </dgm:t>
    </dgm:pt>
    <dgm:pt modelId="{7C16D14D-5166-4FD5-BB9C-F41E9ACDF9E4}" type="parTrans" cxnId="{5FAF88C4-AEC8-472A-AE64-14758C0DFB77}">
      <dgm:prSet/>
      <dgm:spPr/>
      <dgm:t>
        <a:bodyPr/>
        <a:lstStyle/>
        <a:p>
          <a:endParaRPr lang="ru-RU"/>
        </a:p>
      </dgm:t>
    </dgm:pt>
    <dgm:pt modelId="{EE9829EC-B9C0-4761-8135-3E6756EC391D}" type="sibTrans" cxnId="{5FAF88C4-AEC8-472A-AE64-14758C0DFB77}">
      <dgm:prSet/>
      <dgm:spPr/>
      <dgm:t>
        <a:bodyPr/>
        <a:lstStyle/>
        <a:p>
          <a:endParaRPr lang="ru-RU"/>
        </a:p>
      </dgm:t>
    </dgm:pt>
    <dgm:pt modelId="{FA8A761B-93CA-4E19-AE33-00DD2A271981}">
      <dgm:prSet phldrT="[Текст]" custT="1"/>
      <dgm:spPr/>
      <dgm:t>
        <a:bodyPr/>
        <a:lstStyle/>
        <a:p>
          <a:r>
            <a:rPr lang="ru-RU" sz="1400" b="1" dirty="0"/>
            <a:t>повышение прозрачности и открытости бюджетного процесса</a:t>
          </a:r>
        </a:p>
      </dgm:t>
    </dgm:pt>
    <dgm:pt modelId="{B6891766-8A27-4F29-AFC3-2D4FF83F9C9F}" type="parTrans" cxnId="{D79A6F3A-F95A-4D20-98FD-7F5CD7508E01}">
      <dgm:prSet/>
      <dgm:spPr/>
      <dgm:t>
        <a:bodyPr/>
        <a:lstStyle/>
        <a:p>
          <a:endParaRPr lang="ru-RU"/>
        </a:p>
      </dgm:t>
    </dgm:pt>
    <dgm:pt modelId="{1BCBCCF3-E3E0-498B-8F92-F0867C843242}" type="sibTrans" cxnId="{D79A6F3A-F95A-4D20-98FD-7F5CD7508E01}">
      <dgm:prSet/>
      <dgm:spPr/>
      <dgm:t>
        <a:bodyPr/>
        <a:lstStyle/>
        <a:p>
          <a:endParaRPr lang="ru-RU"/>
        </a:p>
      </dgm:t>
    </dgm:pt>
    <dgm:pt modelId="{95EC139F-264E-4DB6-9F36-A28B71AAC25D}" type="pres">
      <dgm:prSet presAssocID="{937EE4AA-C05D-4817-B3FA-E16DDC68FF82}" presName="linear" presStyleCnt="0">
        <dgm:presLayoutVars>
          <dgm:dir/>
          <dgm:animLvl val="lvl"/>
          <dgm:resizeHandles val="exact"/>
        </dgm:presLayoutVars>
      </dgm:prSet>
      <dgm:spPr/>
    </dgm:pt>
    <dgm:pt modelId="{4FA7F70E-5DBA-4B04-83E5-7149E2A7F18B}" type="pres">
      <dgm:prSet presAssocID="{C0F28430-73A4-45B1-A5E2-B2781C6C6FD2}" presName="parentLin" presStyleCnt="0"/>
      <dgm:spPr/>
    </dgm:pt>
    <dgm:pt modelId="{859CE021-ABF6-40A2-9239-D78F43D1E8FE}" type="pres">
      <dgm:prSet presAssocID="{C0F28430-73A4-45B1-A5E2-B2781C6C6FD2}" presName="parentLeftMargin" presStyleLbl="node1" presStyleIdx="0" presStyleCnt="5"/>
      <dgm:spPr/>
    </dgm:pt>
    <dgm:pt modelId="{74479792-7FF6-4864-B48F-D938C903E266}" type="pres">
      <dgm:prSet presAssocID="{C0F28430-73A4-45B1-A5E2-B2781C6C6FD2}" presName="parentText" presStyleLbl="node1" presStyleIdx="0" presStyleCnt="5" custScaleX="133821" custScaleY="143055" custLinFactNeighborX="8806" custLinFactNeighborY="57971">
        <dgm:presLayoutVars>
          <dgm:chMax val="0"/>
          <dgm:bulletEnabled val="1"/>
        </dgm:presLayoutVars>
      </dgm:prSet>
      <dgm:spPr/>
    </dgm:pt>
    <dgm:pt modelId="{4D188A46-EE99-4D0A-BB3E-CF11B10FAB0C}" type="pres">
      <dgm:prSet presAssocID="{C0F28430-73A4-45B1-A5E2-B2781C6C6FD2}" presName="negativeSpace" presStyleCnt="0"/>
      <dgm:spPr/>
    </dgm:pt>
    <dgm:pt modelId="{0F93BCA9-4BF1-4473-B631-3C8382CFC7B8}" type="pres">
      <dgm:prSet presAssocID="{C0F28430-73A4-45B1-A5E2-B2781C6C6FD2}" presName="childText" presStyleLbl="conFgAcc1" presStyleIdx="0" presStyleCnt="5">
        <dgm:presLayoutVars>
          <dgm:bulletEnabled val="1"/>
        </dgm:presLayoutVars>
      </dgm:prSet>
      <dgm:spPr/>
    </dgm:pt>
    <dgm:pt modelId="{37AEEBA1-319E-43D5-8EA7-4AF484E272C0}" type="pres">
      <dgm:prSet presAssocID="{DB338904-3A51-4EAE-8D77-8D651D3C14A3}" presName="spaceBetweenRectangles" presStyleCnt="0"/>
      <dgm:spPr/>
    </dgm:pt>
    <dgm:pt modelId="{BAE5627A-C358-4AF6-B19C-67C21519447F}" type="pres">
      <dgm:prSet presAssocID="{2AE8D999-A175-4F1E-9DEB-25189BFF394F}" presName="parentLin" presStyleCnt="0"/>
      <dgm:spPr/>
    </dgm:pt>
    <dgm:pt modelId="{1077C874-5923-42BF-8499-70B0E5993D02}" type="pres">
      <dgm:prSet presAssocID="{2AE8D999-A175-4F1E-9DEB-25189BFF394F}" presName="parentLeftMargin" presStyleLbl="node1" presStyleIdx="0" presStyleCnt="5"/>
      <dgm:spPr/>
    </dgm:pt>
    <dgm:pt modelId="{10B8DDA6-788D-4E3F-AFA6-52F60ACBA801}" type="pres">
      <dgm:prSet presAssocID="{2AE8D999-A175-4F1E-9DEB-25189BFF394F}" presName="parentText" presStyleLbl="node1" presStyleIdx="1" presStyleCnt="5" custScaleX="134111" custScaleY="145133" custLinFactNeighborX="-8009" custLinFactNeighborY="49479">
        <dgm:presLayoutVars>
          <dgm:chMax val="0"/>
          <dgm:bulletEnabled val="1"/>
        </dgm:presLayoutVars>
      </dgm:prSet>
      <dgm:spPr/>
    </dgm:pt>
    <dgm:pt modelId="{7878A95E-7BCF-4774-B91C-542C0F4AEE72}" type="pres">
      <dgm:prSet presAssocID="{2AE8D999-A175-4F1E-9DEB-25189BFF394F}" presName="negativeSpace" presStyleCnt="0"/>
      <dgm:spPr/>
    </dgm:pt>
    <dgm:pt modelId="{9EF67DCD-ED42-4C3B-B1F3-7F6D8AF1DDD8}" type="pres">
      <dgm:prSet presAssocID="{2AE8D999-A175-4F1E-9DEB-25189BFF394F}" presName="childText" presStyleLbl="conFgAcc1" presStyleIdx="1" presStyleCnt="5">
        <dgm:presLayoutVars>
          <dgm:bulletEnabled val="1"/>
        </dgm:presLayoutVars>
      </dgm:prSet>
      <dgm:spPr/>
    </dgm:pt>
    <dgm:pt modelId="{2E36CBC5-33D6-4B8B-B168-BB852E93C3D5}" type="pres">
      <dgm:prSet presAssocID="{0A142342-DE99-4557-BF61-C6181317F2B4}" presName="spaceBetweenRectangles" presStyleCnt="0"/>
      <dgm:spPr/>
    </dgm:pt>
    <dgm:pt modelId="{2817B2BC-F435-4922-B1B6-D086F51E881E}" type="pres">
      <dgm:prSet presAssocID="{03C10B46-37AE-4E6E-95CB-CD5BE1FC02FA}" presName="parentLin" presStyleCnt="0"/>
      <dgm:spPr/>
    </dgm:pt>
    <dgm:pt modelId="{37CABCEC-276E-4019-86B3-B20E0A810CE8}" type="pres">
      <dgm:prSet presAssocID="{03C10B46-37AE-4E6E-95CB-CD5BE1FC02FA}" presName="parentLeftMargin" presStyleLbl="node1" presStyleIdx="1" presStyleCnt="5"/>
      <dgm:spPr/>
    </dgm:pt>
    <dgm:pt modelId="{BA98748E-5E04-4A40-9F16-29D8C1B89F99}" type="pres">
      <dgm:prSet presAssocID="{03C10B46-37AE-4E6E-95CB-CD5BE1FC02FA}" presName="parentText" presStyleLbl="node1" presStyleIdx="2" presStyleCnt="5" custScaleX="134169" custLinFactNeighborX="1291" custLinFactNeighborY="42977">
        <dgm:presLayoutVars>
          <dgm:chMax val="0"/>
          <dgm:bulletEnabled val="1"/>
        </dgm:presLayoutVars>
      </dgm:prSet>
      <dgm:spPr/>
    </dgm:pt>
    <dgm:pt modelId="{53CF9082-8735-4BAB-80F5-426A9A38A62B}" type="pres">
      <dgm:prSet presAssocID="{03C10B46-37AE-4E6E-95CB-CD5BE1FC02FA}" presName="negativeSpace" presStyleCnt="0"/>
      <dgm:spPr/>
    </dgm:pt>
    <dgm:pt modelId="{1C47213C-A6F6-493A-A3AA-EB679B3C5AEE}" type="pres">
      <dgm:prSet presAssocID="{03C10B46-37AE-4E6E-95CB-CD5BE1FC02FA}" presName="childText" presStyleLbl="conFgAcc1" presStyleIdx="2" presStyleCnt="5">
        <dgm:presLayoutVars>
          <dgm:bulletEnabled val="1"/>
        </dgm:presLayoutVars>
      </dgm:prSet>
      <dgm:spPr/>
    </dgm:pt>
    <dgm:pt modelId="{B9198CD9-60BA-4A1B-88BA-24576171D374}" type="pres">
      <dgm:prSet presAssocID="{CEFF3FEF-1D59-40D6-841F-7E20B95B67D3}" presName="spaceBetweenRectangles" presStyleCnt="0"/>
      <dgm:spPr/>
    </dgm:pt>
    <dgm:pt modelId="{07006DF7-ECBF-41D0-A8C7-C5314A795908}" type="pres">
      <dgm:prSet presAssocID="{EF6196DC-A150-4DD6-8CAF-BBAC8BEBD117}" presName="parentLin" presStyleCnt="0"/>
      <dgm:spPr/>
    </dgm:pt>
    <dgm:pt modelId="{D440E910-A7A6-4B58-A058-F85F02E504DD}" type="pres">
      <dgm:prSet presAssocID="{EF6196DC-A150-4DD6-8CAF-BBAC8BEBD117}" presName="parentLeftMargin" presStyleLbl="node1" presStyleIdx="2" presStyleCnt="5"/>
      <dgm:spPr/>
    </dgm:pt>
    <dgm:pt modelId="{5EA4BF8C-26FD-44EE-8FC5-246A4611793E}" type="pres">
      <dgm:prSet presAssocID="{EF6196DC-A150-4DD6-8CAF-BBAC8BEBD117}" presName="parentText" presStyleLbl="node1" presStyleIdx="3" presStyleCnt="5" custScaleX="133960" custLinFactNeighborX="-8009" custLinFactNeighborY="46583">
        <dgm:presLayoutVars>
          <dgm:chMax val="0"/>
          <dgm:bulletEnabled val="1"/>
        </dgm:presLayoutVars>
      </dgm:prSet>
      <dgm:spPr/>
    </dgm:pt>
    <dgm:pt modelId="{F9963EEF-F191-4E78-A44F-3EEBA7A67F93}" type="pres">
      <dgm:prSet presAssocID="{EF6196DC-A150-4DD6-8CAF-BBAC8BEBD117}" presName="negativeSpace" presStyleCnt="0"/>
      <dgm:spPr/>
    </dgm:pt>
    <dgm:pt modelId="{3E33732A-F8B4-4465-ACE5-9BF94690F1CA}" type="pres">
      <dgm:prSet presAssocID="{EF6196DC-A150-4DD6-8CAF-BBAC8BEBD117}" presName="childText" presStyleLbl="conFgAcc1" presStyleIdx="3" presStyleCnt="5">
        <dgm:presLayoutVars>
          <dgm:bulletEnabled val="1"/>
        </dgm:presLayoutVars>
      </dgm:prSet>
      <dgm:spPr/>
    </dgm:pt>
    <dgm:pt modelId="{6BC29813-4D57-4094-8F9E-385FE14D97D4}" type="pres">
      <dgm:prSet presAssocID="{EE9829EC-B9C0-4761-8135-3E6756EC391D}" presName="spaceBetweenRectangles" presStyleCnt="0"/>
      <dgm:spPr/>
    </dgm:pt>
    <dgm:pt modelId="{A318C703-15EB-4573-8770-6B710153CB7F}" type="pres">
      <dgm:prSet presAssocID="{FA8A761B-93CA-4E19-AE33-00DD2A271981}" presName="parentLin" presStyleCnt="0"/>
      <dgm:spPr/>
    </dgm:pt>
    <dgm:pt modelId="{399F6188-7DE4-4942-ADF7-18CB55806E23}" type="pres">
      <dgm:prSet presAssocID="{FA8A761B-93CA-4E19-AE33-00DD2A271981}" presName="parentLeftMargin" presStyleLbl="node1" presStyleIdx="3" presStyleCnt="5"/>
      <dgm:spPr/>
    </dgm:pt>
    <dgm:pt modelId="{40EC99DD-F9DC-4590-B995-94C9C78F8785}" type="pres">
      <dgm:prSet presAssocID="{FA8A761B-93CA-4E19-AE33-00DD2A271981}" presName="parentText" presStyleLbl="node1" presStyleIdx="4" presStyleCnt="5" custScaleX="133199" custLinFactNeighborX="-8009" custLinFactNeighborY="54256">
        <dgm:presLayoutVars>
          <dgm:chMax val="0"/>
          <dgm:bulletEnabled val="1"/>
        </dgm:presLayoutVars>
      </dgm:prSet>
      <dgm:spPr/>
    </dgm:pt>
    <dgm:pt modelId="{F497DDB3-DE29-46B2-8F16-E2BF4E9C4FF4}" type="pres">
      <dgm:prSet presAssocID="{FA8A761B-93CA-4E19-AE33-00DD2A271981}" presName="negativeSpace" presStyleCnt="0"/>
      <dgm:spPr/>
    </dgm:pt>
    <dgm:pt modelId="{C8C0F157-4D4C-4EAC-9F33-EEDBE2F58A05}" type="pres">
      <dgm:prSet presAssocID="{FA8A761B-93CA-4E19-AE33-00DD2A271981}" presName="childText" presStyleLbl="conFgAcc1" presStyleIdx="4" presStyleCnt="5">
        <dgm:presLayoutVars>
          <dgm:bulletEnabled val="1"/>
        </dgm:presLayoutVars>
      </dgm:prSet>
      <dgm:spPr/>
    </dgm:pt>
  </dgm:ptLst>
  <dgm:cxnLst>
    <dgm:cxn modelId="{5B8AAF0B-9419-4D1C-A2A6-B571958F6BF7}" type="presOf" srcId="{EF6196DC-A150-4DD6-8CAF-BBAC8BEBD117}" destId="{D440E910-A7A6-4B58-A058-F85F02E504DD}" srcOrd="0" destOrd="0" presId="urn:microsoft.com/office/officeart/2005/8/layout/list1"/>
    <dgm:cxn modelId="{080F2B1D-375D-49BE-B886-F8ADF31F1102}" type="presOf" srcId="{C0F28430-73A4-45B1-A5E2-B2781C6C6FD2}" destId="{859CE021-ABF6-40A2-9239-D78F43D1E8FE}" srcOrd="0" destOrd="0" presId="urn:microsoft.com/office/officeart/2005/8/layout/list1"/>
    <dgm:cxn modelId="{B610491F-5C3F-4064-80EB-1342A8C48D3A}" srcId="{937EE4AA-C05D-4817-B3FA-E16DDC68FF82}" destId="{C0F28430-73A4-45B1-A5E2-B2781C6C6FD2}" srcOrd="0" destOrd="0" parTransId="{AEB9C4D6-0A5B-4F59-B952-EE3AF521FEB2}" sibTransId="{DB338904-3A51-4EAE-8D77-8D651D3C14A3}"/>
    <dgm:cxn modelId="{CF588826-40A7-432B-9CAB-E99B676E17C5}" type="presOf" srcId="{2AE8D999-A175-4F1E-9DEB-25189BFF394F}" destId="{1077C874-5923-42BF-8499-70B0E5993D02}" srcOrd="0" destOrd="0" presId="urn:microsoft.com/office/officeart/2005/8/layout/list1"/>
    <dgm:cxn modelId="{D79A6F3A-F95A-4D20-98FD-7F5CD7508E01}" srcId="{937EE4AA-C05D-4817-B3FA-E16DDC68FF82}" destId="{FA8A761B-93CA-4E19-AE33-00DD2A271981}" srcOrd="4" destOrd="0" parTransId="{B6891766-8A27-4F29-AFC3-2D4FF83F9C9F}" sibTransId="{1BCBCCF3-E3E0-498B-8F92-F0867C843242}"/>
    <dgm:cxn modelId="{EA93D66C-F560-4FFD-946D-2DDAA07DCB51}" type="presOf" srcId="{FA8A761B-93CA-4E19-AE33-00DD2A271981}" destId="{399F6188-7DE4-4942-ADF7-18CB55806E23}" srcOrd="0" destOrd="0" presId="urn:microsoft.com/office/officeart/2005/8/layout/list1"/>
    <dgm:cxn modelId="{CE739177-DA18-4CE9-A986-00BAA26FA2A8}" type="presOf" srcId="{937EE4AA-C05D-4817-B3FA-E16DDC68FF82}" destId="{95EC139F-264E-4DB6-9F36-A28B71AAC25D}" srcOrd="0" destOrd="0" presId="urn:microsoft.com/office/officeart/2005/8/layout/list1"/>
    <dgm:cxn modelId="{47283B58-00AB-4AF0-A86F-653ECAEB062B}" type="presOf" srcId="{C0F28430-73A4-45B1-A5E2-B2781C6C6FD2}" destId="{74479792-7FF6-4864-B48F-D938C903E266}" srcOrd="1" destOrd="0" presId="urn:microsoft.com/office/officeart/2005/8/layout/list1"/>
    <dgm:cxn modelId="{A53B345A-6EBE-4122-80B2-FCED7C96DBFA}" type="presOf" srcId="{03C10B46-37AE-4E6E-95CB-CD5BE1FC02FA}" destId="{37CABCEC-276E-4019-86B3-B20E0A810CE8}" srcOrd="0" destOrd="0" presId="urn:microsoft.com/office/officeart/2005/8/layout/list1"/>
    <dgm:cxn modelId="{B1235688-3441-497B-A0E7-D1B873A4D2A3}" type="presOf" srcId="{EF6196DC-A150-4DD6-8CAF-BBAC8BEBD117}" destId="{5EA4BF8C-26FD-44EE-8FC5-246A4611793E}" srcOrd="1" destOrd="0" presId="urn:microsoft.com/office/officeart/2005/8/layout/list1"/>
    <dgm:cxn modelId="{54AB278E-AA46-442C-BE86-9AF2388666C9}" type="presOf" srcId="{FA8A761B-93CA-4E19-AE33-00DD2A271981}" destId="{40EC99DD-F9DC-4590-B995-94C9C78F8785}" srcOrd="1" destOrd="0" presId="urn:microsoft.com/office/officeart/2005/8/layout/list1"/>
    <dgm:cxn modelId="{3D10DDB2-B589-4FE8-A25E-E4D54E7194F9}" type="presOf" srcId="{03C10B46-37AE-4E6E-95CB-CD5BE1FC02FA}" destId="{BA98748E-5E04-4A40-9F16-29D8C1B89F99}" srcOrd="1" destOrd="0" presId="urn:microsoft.com/office/officeart/2005/8/layout/list1"/>
    <dgm:cxn modelId="{404C29C3-38C5-42F1-A697-0F294800D8C5}" type="presOf" srcId="{2AE8D999-A175-4F1E-9DEB-25189BFF394F}" destId="{10B8DDA6-788D-4E3F-AFA6-52F60ACBA801}" srcOrd="1" destOrd="0" presId="urn:microsoft.com/office/officeart/2005/8/layout/list1"/>
    <dgm:cxn modelId="{5FAF88C4-AEC8-472A-AE64-14758C0DFB77}" srcId="{937EE4AA-C05D-4817-B3FA-E16DDC68FF82}" destId="{EF6196DC-A150-4DD6-8CAF-BBAC8BEBD117}" srcOrd="3" destOrd="0" parTransId="{7C16D14D-5166-4FD5-BB9C-F41E9ACDF9E4}" sibTransId="{EE9829EC-B9C0-4761-8135-3E6756EC391D}"/>
    <dgm:cxn modelId="{B49949D4-9B58-4DDF-8059-851E4AF14173}" srcId="{937EE4AA-C05D-4817-B3FA-E16DDC68FF82}" destId="{03C10B46-37AE-4E6E-95CB-CD5BE1FC02FA}" srcOrd="2" destOrd="0" parTransId="{232B3A79-5417-4352-AF3E-59BE83AD2E0D}" sibTransId="{CEFF3FEF-1D59-40D6-841F-7E20B95B67D3}"/>
    <dgm:cxn modelId="{C42CFBF0-F814-4D72-856A-05AF4961309B}" srcId="{937EE4AA-C05D-4817-B3FA-E16DDC68FF82}" destId="{2AE8D999-A175-4F1E-9DEB-25189BFF394F}" srcOrd="1" destOrd="0" parTransId="{5A8FE34F-EE3F-4083-8FF4-0FF81E1C8A4B}" sibTransId="{0A142342-DE99-4557-BF61-C6181317F2B4}"/>
    <dgm:cxn modelId="{D90463CB-287A-4D1D-B876-C4583C1BF84F}" type="presParOf" srcId="{95EC139F-264E-4DB6-9F36-A28B71AAC25D}" destId="{4FA7F70E-5DBA-4B04-83E5-7149E2A7F18B}" srcOrd="0" destOrd="0" presId="urn:microsoft.com/office/officeart/2005/8/layout/list1"/>
    <dgm:cxn modelId="{949B0604-1611-4CD4-87CB-6880EF00D0ED}" type="presParOf" srcId="{4FA7F70E-5DBA-4B04-83E5-7149E2A7F18B}" destId="{859CE021-ABF6-40A2-9239-D78F43D1E8FE}" srcOrd="0" destOrd="0" presId="urn:microsoft.com/office/officeart/2005/8/layout/list1"/>
    <dgm:cxn modelId="{50AA616F-F367-4B7E-8292-3BD9DC79E5DA}" type="presParOf" srcId="{4FA7F70E-5DBA-4B04-83E5-7149E2A7F18B}" destId="{74479792-7FF6-4864-B48F-D938C903E266}" srcOrd="1" destOrd="0" presId="urn:microsoft.com/office/officeart/2005/8/layout/list1"/>
    <dgm:cxn modelId="{1C1E7634-BD85-415E-9D75-3A67E18894B7}" type="presParOf" srcId="{95EC139F-264E-4DB6-9F36-A28B71AAC25D}" destId="{4D188A46-EE99-4D0A-BB3E-CF11B10FAB0C}" srcOrd="1" destOrd="0" presId="urn:microsoft.com/office/officeart/2005/8/layout/list1"/>
    <dgm:cxn modelId="{36A5BF56-4C28-47A3-AF82-077D6C80DDC9}" type="presParOf" srcId="{95EC139F-264E-4DB6-9F36-A28B71AAC25D}" destId="{0F93BCA9-4BF1-4473-B631-3C8382CFC7B8}" srcOrd="2" destOrd="0" presId="urn:microsoft.com/office/officeart/2005/8/layout/list1"/>
    <dgm:cxn modelId="{99386C20-7495-4AF8-AD30-6CE96B67CCB4}" type="presParOf" srcId="{95EC139F-264E-4DB6-9F36-A28B71AAC25D}" destId="{37AEEBA1-319E-43D5-8EA7-4AF484E272C0}" srcOrd="3" destOrd="0" presId="urn:microsoft.com/office/officeart/2005/8/layout/list1"/>
    <dgm:cxn modelId="{05214F79-F3BF-4F06-AC0D-3E5252BEE45D}" type="presParOf" srcId="{95EC139F-264E-4DB6-9F36-A28B71AAC25D}" destId="{BAE5627A-C358-4AF6-B19C-67C21519447F}" srcOrd="4" destOrd="0" presId="urn:microsoft.com/office/officeart/2005/8/layout/list1"/>
    <dgm:cxn modelId="{2E8EF947-4E9A-48BF-BB0E-8346B3253D08}" type="presParOf" srcId="{BAE5627A-C358-4AF6-B19C-67C21519447F}" destId="{1077C874-5923-42BF-8499-70B0E5993D02}" srcOrd="0" destOrd="0" presId="urn:microsoft.com/office/officeart/2005/8/layout/list1"/>
    <dgm:cxn modelId="{ABE4171C-4373-4C89-AC0C-811267D75AEE}" type="presParOf" srcId="{BAE5627A-C358-4AF6-B19C-67C21519447F}" destId="{10B8DDA6-788D-4E3F-AFA6-52F60ACBA801}" srcOrd="1" destOrd="0" presId="urn:microsoft.com/office/officeart/2005/8/layout/list1"/>
    <dgm:cxn modelId="{45FB19A7-8A6C-43EC-A70E-81A4ADAADFA0}" type="presParOf" srcId="{95EC139F-264E-4DB6-9F36-A28B71AAC25D}" destId="{7878A95E-7BCF-4774-B91C-542C0F4AEE72}" srcOrd="5" destOrd="0" presId="urn:microsoft.com/office/officeart/2005/8/layout/list1"/>
    <dgm:cxn modelId="{9F15810D-2DAA-4A53-947C-A53C9A8D90BF}" type="presParOf" srcId="{95EC139F-264E-4DB6-9F36-A28B71AAC25D}" destId="{9EF67DCD-ED42-4C3B-B1F3-7F6D8AF1DDD8}" srcOrd="6" destOrd="0" presId="urn:microsoft.com/office/officeart/2005/8/layout/list1"/>
    <dgm:cxn modelId="{5CC26407-6EB5-41E9-88D3-B35A783DE58D}" type="presParOf" srcId="{95EC139F-264E-4DB6-9F36-A28B71AAC25D}" destId="{2E36CBC5-33D6-4B8B-B168-BB852E93C3D5}" srcOrd="7" destOrd="0" presId="urn:microsoft.com/office/officeart/2005/8/layout/list1"/>
    <dgm:cxn modelId="{9D327E00-B9B4-4274-9387-013BE922440E}" type="presParOf" srcId="{95EC139F-264E-4DB6-9F36-A28B71AAC25D}" destId="{2817B2BC-F435-4922-B1B6-D086F51E881E}" srcOrd="8" destOrd="0" presId="urn:microsoft.com/office/officeart/2005/8/layout/list1"/>
    <dgm:cxn modelId="{A89D9216-855C-4757-BBD4-82C8CE98F13E}" type="presParOf" srcId="{2817B2BC-F435-4922-B1B6-D086F51E881E}" destId="{37CABCEC-276E-4019-86B3-B20E0A810CE8}" srcOrd="0" destOrd="0" presId="urn:microsoft.com/office/officeart/2005/8/layout/list1"/>
    <dgm:cxn modelId="{3D990140-A589-4871-80FA-B33058354E66}" type="presParOf" srcId="{2817B2BC-F435-4922-B1B6-D086F51E881E}" destId="{BA98748E-5E04-4A40-9F16-29D8C1B89F99}" srcOrd="1" destOrd="0" presId="urn:microsoft.com/office/officeart/2005/8/layout/list1"/>
    <dgm:cxn modelId="{1BF1E38E-07DE-4A0A-B4F7-00EC4CBC25E0}" type="presParOf" srcId="{95EC139F-264E-4DB6-9F36-A28B71AAC25D}" destId="{53CF9082-8735-4BAB-80F5-426A9A38A62B}" srcOrd="9" destOrd="0" presId="urn:microsoft.com/office/officeart/2005/8/layout/list1"/>
    <dgm:cxn modelId="{B58465F3-9ABB-4976-9B48-0915BBB5EF99}" type="presParOf" srcId="{95EC139F-264E-4DB6-9F36-A28B71AAC25D}" destId="{1C47213C-A6F6-493A-A3AA-EB679B3C5AEE}" srcOrd="10" destOrd="0" presId="urn:microsoft.com/office/officeart/2005/8/layout/list1"/>
    <dgm:cxn modelId="{0233FC7C-0DD3-4668-8BB6-71C0D32D2565}" type="presParOf" srcId="{95EC139F-264E-4DB6-9F36-A28B71AAC25D}" destId="{B9198CD9-60BA-4A1B-88BA-24576171D374}" srcOrd="11" destOrd="0" presId="urn:microsoft.com/office/officeart/2005/8/layout/list1"/>
    <dgm:cxn modelId="{05D2F98A-F62E-4FAB-A251-C26E779EC63C}" type="presParOf" srcId="{95EC139F-264E-4DB6-9F36-A28B71AAC25D}" destId="{07006DF7-ECBF-41D0-A8C7-C5314A795908}" srcOrd="12" destOrd="0" presId="urn:microsoft.com/office/officeart/2005/8/layout/list1"/>
    <dgm:cxn modelId="{A60FC3C4-973D-4D9A-8FC1-E7CFE4CD904C}" type="presParOf" srcId="{07006DF7-ECBF-41D0-A8C7-C5314A795908}" destId="{D440E910-A7A6-4B58-A058-F85F02E504DD}" srcOrd="0" destOrd="0" presId="urn:microsoft.com/office/officeart/2005/8/layout/list1"/>
    <dgm:cxn modelId="{25CAB57D-BFCC-43FD-8AFC-3C5CF9AB8CCF}" type="presParOf" srcId="{07006DF7-ECBF-41D0-A8C7-C5314A795908}" destId="{5EA4BF8C-26FD-44EE-8FC5-246A4611793E}" srcOrd="1" destOrd="0" presId="urn:microsoft.com/office/officeart/2005/8/layout/list1"/>
    <dgm:cxn modelId="{50B44DE2-29A1-4018-B2B3-5859621461FF}" type="presParOf" srcId="{95EC139F-264E-4DB6-9F36-A28B71AAC25D}" destId="{F9963EEF-F191-4E78-A44F-3EEBA7A67F93}" srcOrd="13" destOrd="0" presId="urn:microsoft.com/office/officeart/2005/8/layout/list1"/>
    <dgm:cxn modelId="{7AC56DBB-43DF-4584-8AD8-B04846BAAE8A}" type="presParOf" srcId="{95EC139F-264E-4DB6-9F36-A28B71AAC25D}" destId="{3E33732A-F8B4-4465-ACE5-9BF94690F1CA}" srcOrd="14" destOrd="0" presId="urn:microsoft.com/office/officeart/2005/8/layout/list1"/>
    <dgm:cxn modelId="{B4904399-7769-4149-A057-1BD9070DCC35}" type="presParOf" srcId="{95EC139F-264E-4DB6-9F36-A28B71AAC25D}" destId="{6BC29813-4D57-4094-8F9E-385FE14D97D4}" srcOrd="15" destOrd="0" presId="urn:microsoft.com/office/officeart/2005/8/layout/list1"/>
    <dgm:cxn modelId="{B4AD2E3D-E85D-4F08-96D9-2542F34C905A}" type="presParOf" srcId="{95EC139F-264E-4DB6-9F36-A28B71AAC25D}" destId="{A318C703-15EB-4573-8770-6B710153CB7F}" srcOrd="16" destOrd="0" presId="urn:microsoft.com/office/officeart/2005/8/layout/list1"/>
    <dgm:cxn modelId="{BFBA5DBE-E7E4-4CC3-B6A6-FEE2BC053D57}" type="presParOf" srcId="{A318C703-15EB-4573-8770-6B710153CB7F}" destId="{399F6188-7DE4-4942-ADF7-18CB55806E23}" srcOrd="0" destOrd="0" presId="urn:microsoft.com/office/officeart/2005/8/layout/list1"/>
    <dgm:cxn modelId="{D1E7EA18-FD11-4D2D-88AE-BFED6DCFA7D8}" type="presParOf" srcId="{A318C703-15EB-4573-8770-6B710153CB7F}" destId="{40EC99DD-F9DC-4590-B995-94C9C78F8785}" srcOrd="1" destOrd="0" presId="urn:microsoft.com/office/officeart/2005/8/layout/list1"/>
    <dgm:cxn modelId="{2774FBFF-7F5F-4F57-9DFA-6DD43C9B1170}" type="presParOf" srcId="{95EC139F-264E-4DB6-9F36-A28B71AAC25D}" destId="{F497DDB3-DE29-46B2-8F16-E2BF4E9C4FF4}" srcOrd="17" destOrd="0" presId="urn:microsoft.com/office/officeart/2005/8/layout/list1"/>
    <dgm:cxn modelId="{CF0F3221-0897-4052-927E-8E74C1C0BFEF}" type="presParOf" srcId="{95EC139F-264E-4DB6-9F36-A28B71AAC25D}" destId="{C8C0F157-4D4C-4EAC-9F33-EEDBE2F58A0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6E1A6-335C-4958-9D34-220E0923536F}"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ru-RU"/>
        </a:p>
      </dgm:t>
    </dgm:pt>
    <dgm:pt modelId="{890BAB57-084C-4E93-A8EF-DFB7E9F8E9AB}">
      <dgm:prSet phldrT="[Текст]" custT="1"/>
      <dgm:spPr/>
      <dgm:t>
        <a:bodyPr/>
        <a:lstStyle/>
        <a:p>
          <a:r>
            <a:rPr lang="ru-RU" sz="1200" b="1" dirty="0"/>
            <a:t>Защита населения и территории от чрезвычайных ситуаций, обеспечение пожарной безопасности людей на водных объектах  0,8%</a:t>
          </a:r>
        </a:p>
      </dgm:t>
    </dgm:pt>
    <dgm:pt modelId="{CD16AB64-CA73-4EAD-A46F-70CA3493298C}" type="parTrans" cxnId="{0C12F8E6-5804-46B1-AE77-21334F372D68}">
      <dgm:prSet/>
      <dgm:spPr/>
      <dgm:t>
        <a:bodyPr/>
        <a:lstStyle/>
        <a:p>
          <a:endParaRPr lang="ru-RU" sz="2400" b="1"/>
        </a:p>
      </dgm:t>
    </dgm:pt>
    <dgm:pt modelId="{F709C535-96AF-4BE7-904A-C1055B55D249}" type="sibTrans" cxnId="{0C12F8E6-5804-46B1-AE77-21334F372D68}">
      <dgm:prSet/>
      <dgm:spPr/>
      <dgm:t>
        <a:bodyPr/>
        <a:lstStyle/>
        <a:p>
          <a:endParaRPr lang="ru-RU" sz="2400" b="1"/>
        </a:p>
      </dgm:t>
    </dgm:pt>
    <dgm:pt modelId="{CDE14C9A-D5F4-4E71-884E-259C3FF13E55}">
      <dgm:prSet phldrT="[Текст]" custT="1"/>
      <dgm:spPr/>
      <dgm:t>
        <a:bodyPr/>
        <a:lstStyle/>
        <a:p>
          <a:r>
            <a:rPr lang="ru-RU" sz="1100" b="1" dirty="0"/>
            <a:t>Развитие транспортной системы  25,3%</a:t>
          </a:r>
        </a:p>
      </dgm:t>
    </dgm:pt>
    <dgm:pt modelId="{F4CB3246-5706-41E3-916C-11405984385A}" type="parTrans" cxnId="{C8E33A2C-3515-4D4A-9BF9-CDB263310302}">
      <dgm:prSet/>
      <dgm:spPr/>
      <dgm:t>
        <a:bodyPr/>
        <a:lstStyle/>
        <a:p>
          <a:endParaRPr lang="ru-RU" sz="2400" b="1"/>
        </a:p>
      </dgm:t>
    </dgm:pt>
    <dgm:pt modelId="{B692D19F-21BC-401E-BA76-0453DDD4A70D}" type="sibTrans" cxnId="{C8E33A2C-3515-4D4A-9BF9-CDB263310302}">
      <dgm:prSet/>
      <dgm:spPr/>
      <dgm:t>
        <a:bodyPr/>
        <a:lstStyle/>
        <a:p>
          <a:endParaRPr lang="ru-RU" sz="2400" b="1"/>
        </a:p>
      </dgm:t>
    </dgm:pt>
    <dgm:pt modelId="{1CB92A12-F718-42C3-B71A-3C68F7ADBC52}">
      <dgm:prSet phldrT="[Текст]" custT="1"/>
      <dgm:spPr/>
      <dgm:t>
        <a:bodyPr/>
        <a:lstStyle/>
        <a:p>
          <a:r>
            <a:rPr lang="ru-RU" sz="1100" b="1" dirty="0"/>
            <a:t>Муниципальная политика 1,4%</a:t>
          </a:r>
        </a:p>
      </dgm:t>
    </dgm:pt>
    <dgm:pt modelId="{8307AB7A-0331-4391-B852-F6DE102F74AB}" type="parTrans" cxnId="{4F5F0C5C-3041-42CA-9AB5-165FCE9ED190}">
      <dgm:prSet/>
      <dgm:spPr/>
      <dgm:t>
        <a:bodyPr/>
        <a:lstStyle/>
        <a:p>
          <a:endParaRPr lang="ru-RU" sz="2400" b="1"/>
        </a:p>
      </dgm:t>
    </dgm:pt>
    <dgm:pt modelId="{2CE05A4E-4164-43C4-A6AD-0C572E08E952}" type="sibTrans" cxnId="{4F5F0C5C-3041-42CA-9AB5-165FCE9ED190}">
      <dgm:prSet/>
      <dgm:spPr/>
      <dgm:t>
        <a:bodyPr/>
        <a:lstStyle/>
        <a:p>
          <a:endParaRPr lang="ru-RU" sz="2400" b="1"/>
        </a:p>
      </dgm:t>
    </dgm:pt>
    <dgm:pt modelId="{763467E7-7527-4DBC-A847-FA527ADF6EA4}">
      <dgm:prSet phldrT="[Текст]" custT="1"/>
      <dgm:spPr/>
      <dgm:t>
        <a:bodyPr/>
        <a:lstStyle/>
        <a:p>
          <a:r>
            <a:rPr lang="ru-RU" sz="1100" b="1" dirty="0"/>
            <a:t>Социальная поддержка граждан 0,7%</a:t>
          </a:r>
        </a:p>
      </dgm:t>
    </dgm:pt>
    <dgm:pt modelId="{98FE408B-425F-44C7-8F58-BDD5875CACBC}" type="parTrans" cxnId="{50EBFF6D-E431-4740-A377-6D97B9CE77AB}">
      <dgm:prSet/>
      <dgm:spPr/>
      <dgm:t>
        <a:bodyPr/>
        <a:lstStyle/>
        <a:p>
          <a:endParaRPr lang="ru-RU" sz="2400" b="1"/>
        </a:p>
      </dgm:t>
    </dgm:pt>
    <dgm:pt modelId="{729FF170-6E63-4E77-B176-AAFC6FBDE4A4}" type="sibTrans" cxnId="{50EBFF6D-E431-4740-A377-6D97B9CE77AB}">
      <dgm:prSet/>
      <dgm:spPr/>
      <dgm:t>
        <a:bodyPr/>
        <a:lstStyle/>
        <a:p>
          <a:endParaRPr lang="ru-RU" sz="2400" b="1"/>
        </a:p>
      </dgm:t>
    </dgm:pt>
    <dgm:pt modelId="{2B3C6AE2-30F9-4BD0-8F43-83E57DC4F5EC}">
      <dgm:prSet phldrT="[Текст]" custT="1"/>
      <dgm:spPr/>
      <dgm:t>
        <a:bodyPr/>
        <a:lstStyle/>
        <a:p>
          <a:r>
            <a:rPr lang="ru-RU" sz="1100" b="1" dirty="0"/>
            <a:t>Развитие культуры и туризма  7,2%</a:t>
          </a:r>
        </a:p>
      </dgm:t>
    </dgm:pt>
    <dgm:pt modelId="{B2C166A7-DDC5-42A0-8664-CE790AD50063}" type="parTrans" cxnId="{92F35C4A-6D21-4EB6-81AF-AD36FF8222BE}">
      <dgm:prSet/>
      <dgm:spPr/>
      <dgm:t>
        <a:bodyPr/>
        <a:lstStyle/>
        <a:p>
          <a:endParaRPr lang="ru-RU" sz="2400" b="1"/>
        </a:p>
      </dgm:t>
    </dgm:pt>
    <dgm:pt modelId="{416414BC-5F0F-498F-8094-0BCD1A419032}" type="sibTrans" cxnId="{92F35C4A-6D21-4EB6-81AF-AD36FF8222BE}">
      <dgm:prSet/>
      <dgm:spPr/>
      <dgm:t>
        <a:bodyPr/>
        <a:lstStyle/>
        <a:p>
          <a:endParaRPr lang="ru-RU" sz="2400" b="1"/>
        </a:p>
      </dgm:t>
    </dgm:pt>
    <dgm:pt modelId="{6B233CCF-54D6-4755-BF1E-E8118A769302}">
      <dgm:prSet phldrT="[Текст]" custT="1"/>
      <dgm:spPr/>
      <dgm:t>
        <a:bodyPr/>
        <a:lstStyle/>
        <a:p>
          <a:r>
            <a:rPr lang="ru-RU" sz="1100" b="1" dirty="0"/>
            <a:t>Обеспечение качественными жилищно-коммунальными услугами населения  Казанского сельского поселения и благоустройство территории поселения 8,5%</a:t>
          </a:r>
        </a:p>
      </dgm:t>
    </dgm:pt>
    <dgm:pt modelId="{97CF1AF9-61D2-4501-AFAD-2CEFD37EB342}" type="parTrans" cxnId="{33345528-B742-4B28-880A-3611476F3757}">
      <dgm:prSet/>
      <dgm:spPr/>
      <dgm:t>
        <a:bodyPr/>
        <a:lstStyle/>
        <a:p>
          <a:endParaRPr lang="ru-RU" sz="2400" b="1"/>
        </a:p>
      </dgm:t>
    </dgm:pt>
    <dgm:pt modelId="{97D52906-C9FA-4ACF-B472-A109C1430755}" type="sibTrans" cxnId="{33345528-B742-4B28-880A-3611476F3757}">
      <dgm:prSet/>
      <dgm:spPr/>
      <dgm:t>
        <a:bodyPr/>
        <a:lstStyle/>
        <a:p>
          <a:endParaRPr lang="ru-RU" sz="2400" b="1"/>
        </a:p>
      </dgm:t>
    </dgm:pt>
    <dgm:pt modelId="{52B1D0D7-1E11-4ED4-9D89-1AB181663D73}">
      <dgm:prSet phldrT="[Текст]" custT="1"/>
      <dgm:spPr/>
      <dgm:t>
        <a:bodyPr/>
        <a:lstStyle/>
        <a:p>
          <a:r>
            <a:rPr lang="ru-RU" sz="1100" b="1" dirty="0"/>
            <a:t>Энергоэффективность и развитие энергетики  10,6 %</a:t>
          </a:r>
        </a:p>
      </dgm:t>
    </dgm:pt>
    <dgm:pt modelId="{19E5733E-F32C-4B6D-9663-E99007254103}" type="parTrans" cxnId="{50C277B6-7158-4266-B2A6-FC208E41FF6E}">
      <dgm:prSet/>
      <dgm:spPr/>
      <dgm:t>
        <a:bodyPr/>
        <a:lstStyle/>
        <a:p>
          <a:endParaRPr lang="ru-RU" sz="2400" b="1"/>
        </a:p>
      </dgm:t>
    </dgm:pt>
    <dgm:pt modelId="{BB6D30A6-39D6-42F1-92E7-56142728C38D}" type="sibTrans" cxnId="{50C277B6-7158-4266-B2A6-FC208E41FF6E}">
      <dgm:prSet/>
      <dgm:spPr/>
      <dgm:t>
        <a:bodyPr/>
        <a:lstStyle/>
        <a:p>
          <a:endParaRPr lang="ru-RU" sz="2400" b="1"/>
        </a:p>
      </dgm:t>
    </dgm:pt>
    <dgm:pt modelId="{744FD4B0-B968-4889-B9A1-405635C1DC74}">
      <dgm:prSet phldrT="[Текст]" custT="1"/>
      <dgm:spPr/>
      <dgm:t>
        <a:bodyPr/>
        <a:lstStyle/>
        <a:p>
          <a:r>
            <a:rPr lang="ru-RU" sz="1100" b="1" dirty="0"/>
            <a:t>Обеспечение общественного порядка и противодействия преступности  0,02%</a:t>
          </a:r>
        </a:p>
      </dgm:t>
    </dgm:pt>
    <dgm:pt modelId="{FCBA5DF9-2603-4FB1-AE39-D61E096B3A96}" type="sibTrans" cxnId="{0A17D665-07A5-4928-A3F3-9198D0152F45}">
      <dgm:prSet/>
      <dgm:spPr/>
      <dgm:t>
        <a:bodyPr/>
        <a:lstStyle/>
        <a:p>
          <a:endParaRPr lang="ru-RU" sz="2400" b="1"/>
        </a:p>
      </dgm:t>
    </dgm:pt>
    <dgm:pt modelId="{70E056EF-549E-4AF1-AC07-5FDB18A59350}" type="parTrans" cxnId="{0A17D665-07A5-4928-A3F3-9198D0152F45}">
      <dgm:prSet/>
      <dgm:spPr/>
      <dgm:t>
        <a:bodyPr/>
        <a:lstStyle/>
        <a:p>
          <a:endParaRPr lang="ru-RU" sz="2400" b="1"/>
        </a:p>
      </dgm:t>
    </dgm:pt>
    <dgm:pt modelId="{5F3F664B-49F9-4F83-AF0E-319F20BA7DB5}">
      <dgm:prSet phldrT="[Текст]" custT="1"/>
      <dgm:spPr/>
      <dgm:t>
        <a:bodyPr/>
        <a:lstStyle/>
        <a:p>
          <a:r>
            <a:rPr lang="ru-RU" sz="1100" b="1" kern="1200" dirty="0">
              <a:solidFill>
                <a:prstClr val="black"/>
              </a:solidFill>
              <a:latin typeface="Franklin Gothic Book"/>
              <a:ea typeface="+mn-ea"/>
              <a:cs typeface="+mn-cs"/>
            </a:rPr>
            <a:t>Формирование современной городской среды 8,4 %</a:t>
          </a:r>
        </a:p>
      </dgm:t>
    </dgm:pt>
    <dgm:pt modelId="{8147D22D-7645-46CB-A5B2-CB7C52ADFC30}" type="parTrans" cxnId="{AD0C4379-EF98-451F-9740-69CE145FCC66}">
      <dgm:prSet/>
      <dgm:spPr/>
      <dgm:t>
        <a:bodyPr/>
        <a:lstStyle/>
        <a:p>
          <a:endParaRPr lang="ru-RU"/>
        </a:p>
      </dgm:t>
    </dgm:pt>
    <dgm:pt modelId="{D8651429-B376-44FC-A82A-9A8A642FB896}" type="sibTrans" cxnId="{AD0C4379-EF98-451F-9740-69CE145FCC66}">
      <dgm:prSet/>
      <dgm:spPr/>
      <dgm:t>
        <a:bodyPr/>
        <a:lstStyle/>
        <a:p>
          <a:endParaRPr lang="ru-RU"/>
        </a:p>
      </dgm:t>
    </dgm:pt>
    <dgm:pt modelId="{AA2BCA1F-E923-41D1-9CBE-F5DBD359B4C4}" type="pres">
      <dgm:prSet presAssocID="{E3B6E1A6-335C-4958-9D34-220E0923536F}" presName="diagram" presStyleCnt="0">
        <dgm:presLayoutVars>
          <dgm:dir/>
          <dgm:resizeHandles val="exact"/>
        </dgm:presLayoutVars>
      </dgm:prSet>
      <dgm:spPr/>
    </dgm:pt>
    <dgm:pt modelId="{50A6F68F-D87E-4A03-888F-04078C205AAB}" type="pres">
      <dgm:prSet presAssocID="{890BAB57-084C-4E93-A8EF-DFB7E9F8E9AB}" presName="node" presStyleLbl="node1" presStyleIdx="0" presStyleCnt="9">
        <dgm:presLayoutVars>
          <dgm:bulletEnabled val="1"/>
        </dgm:presLayoutVars>
      </dgm:prSet>
      <dgm:spPr/>
    </dgm:pt>
    <dgm:pt modelId="{40BEB59F-5099-4431-BBC2-125B51488A1B}" type="pres">
      <dgm:prSet presAssocID="{F709C535-96AF-4BE7-904A-C1055B55D249}" presName="sibTrans" presStyleCnt="0"/>
      <dgm:spPr/>
    </dgm:pt>
    <dgm:pt modelId="{83FFB069-7F4E-4F01-93B6-4D134A4AF746}" type="pres">
      <dgm:prSet presAssocID="{CDE14C9A-D5F4-4E71-884E-259C3FF13E55}" presName="node" presStyleLbl="node1" presStyleIdx="1" presStyleCnt="9">
        <dgm:presLayoutVars>
          <dgm:bulletEnabled val="1"/>
        </dgm:presLayoutVars>
      </dgm:prSet>
      <dgm:spPr/>
    </dgm:pt>
    <dgm:pt modelId="{210ABCBC-05A6-4DBE-B0F7-B76BD9258CFF}" type="pres">
      <dgm:prSet presAssocID="{B692D19F-21BC-401E-BA76-0453DDD4A70D}" presName="sibTrans" presStyleCnt="0"/>
      <dgm:spPr/>
    </dgm:pt>
    <dgm:pt modelId="{9BAC7B0E-9D2A-4337-9A3E-758492742D50}" type="pres">
      <dgm:prSet presAssocID="{1CB92A12-F718-42C3-B71A-3C68F7ADBC52}" presName="node" presStyleLbl="node1" presStyleIdx="2" presStyleCnt="9">
        <dgm:presLayoutVars>
          <dgm:bulletEnabled val="1"/>
        </dgm:presLayoutVars>
      </dgm:prSet>
      <dgm:spPr/>
    </dgm:pt>
    <dgm:pt modelId="{C893F9FE-8577-4B96-A145-514485997415}" type="pres">
      <dgm:prSet presAssocID="{2CE05A4E-4164-43C4-A6AD-0C572E08E952}" presName="sibTrans" presStyleCnt="0"/>
      <dgm:spPr/>
    </dgm:pt>
    <dgm:pt modelId="{6D47ACE9-FFC7-462B-80BC-01EECE993871}" type="pres">
      <dgm:prSet presAssocID="{763467E7-7527-4DBC-A847-FA527ADF6EA4}" presName="node" presStyleLbl="node1" presStyleIdx="3" presStyleCnt="9">
        <dgm:presLayoutVars>
          <dgm:bulletEnabled val="1"/>
        </dgm:presLayoutVars>
      </dgm:prSet>
      <dgm:spPr/>
    </dgm:pt>
    <dgm:pt modelId="{32D7AE02-68A6-42CE-A82B-32862CABCB4A}" type="pres">
      <dgm:prSet presAssocID="{729FF170-6E63-4E77-B176-AAFC6FBDE4A4}" presName="sibTrans" presStyleCnt="0"/>
      <dgm:spPr/>
    </dgm:pt>
    <dgm:pt modelId="{98FA8236-936D-44D1-BAD0-CDBB352025CE}" type="pres">
      <dgm:prSet presAssocID="{2B3C6AE2-30F9-4BD0-8F43-83E57DC4F5EC}" presName="node" presStyleLbl="node1" presStyleIdx="4" presStyleCnt="9">
        <dgm:presLayoutVars>
          <dgm:bulletEnabled val="1"/>
        </dgm:presLayoutVars>
      </dgm:prSet>
      <dgm:spPr/>
    </dgm:pt>
    <dgm:pt modelId="{BB488266-8DCB-4B84-B9D8-484DBC42E66F}" type="pres">
      <dgm:prSet presAssocID="{416414BC-5F0F-498F-8094-0BCD1A419032}" presName="sibTrans" presStyleCnt="0"/>
      <dgm:spPr/>
    </dgm:pt>
    <dgm:pt modelId="{C94971E8-4633-4BD4-8FC8-D801A3E5410B}" type="pres">
      <dgm:prSet presAssocID="{6B233CCF-54D6-4755-BF1E-E8118A769302}" presName="node" presStyleLbl="node1" presStyleIdx="5" presStyleCnt="9">
        <dgm:presLayoutVars>
          <dgm:bulletEnabled val="1"/>
        </dgm:presLayoutVars>
      </dgm:prSet>
      <dgm:spPr/>
    </dgm:pt>
    <dgm:pt modelId="{5AC44931-5DD0-41CE-8824-0631B455AE42}" type="pres">
      <dgm:prSet presAssocID="{97D52906-C9FA-4ACF-B472-A109C1430755}" presName="sibTrans" presStyleCnt="0"/>
      <dgm:spPr/>
    </dgm:pt>
    <dgm:pt modelId="{18442555-4859-4119-845B-72038C1720AF}" type="pres">
      <dgm:prSet presAssocID="{52B1D0D7-1E11-4ED4-9D89-1AB181663D73}" presName="node" presStyleLbl="node1" presStyleIdx="6" presStyleCnt="9" custLinFactNeighborX="1773" custLinFactNeighborY="1657">
        <dgm:presLayoutVars>
          <dgm:bulletEnabled val="1"/>
        </dgm:presLayoutVars>
      </dgm:prSet>
      <dgm:spPr/>
    </dgm:pt>
    <dgm:pt modelId="{6CD8F359-8653-4EF6-AB76-1523ED7C85F7}" type="pres">
      <dgm:prSet presAssocID="{BB6D30A6-39D6-42F1-92E7-56142728C38D}" presName="sibTrans" presStyleCnt="0"/>
      <dgm:spPr/>
    </dgm:pt>
    <dgm:pt modelId="{E7E16394-DD2D-4C27-9CD3-EFFF6E90DB25}" type="pres">
      <dgm:prSet presAssocID="{744FD4B0-B968-4889-B9A1-405635C1DC74}" presName="node" presStyleLbl="node1" presStyleIdx="7" presStyleCnt="9" custLinFactNeighborX="3278" custLinFactNeighborY="-3809">
        <dgm:presLayoutVars>
          <dgm:bulletEnabled val="1"/>
        </dgm:presLayoutVars>
      </dgm:prSet>
      <dgm:spPr/>
    </dgm:pt>
    <dgm:pt modelId="{ABC6B074-BD38-48CA-AEAA-8B9A66F70F51}" type="pres">
      <dgm:prSet presAssocID="{FCBA5DF9-2603-4FB1-AE39-D61E096B3A96}" presName="sibTrans" presStyleCnt="0"/>
      <dgm:spPr/>
    </dgm:pt>
    <dgm:pt modelId="{692DBAB8-C230-4982-B348-21A38702A6F9}" type="pres">
      <dgm:prSet presAssocID="{5F3F664B-49F9-4F83-AF0E-319F20BA7DB5}" presName="node" presStyleLbl="node1" presStyleIdx="8" presStyleCnt="9" custLinFactNeighborX="3278" custLinFactNeighborY="-3809">
        <dgm:presLayoutVars>
          <dgm:bulletEnabled val="1"/>
        </dgm:presLayoutVars>
      </dgm:prSet>
      <dgm:spPr/>
    </dgm:pt>
  </dgm:ptLst>
  <dgm:cxnLst>
    <dgm:cxn modelId="{33345528-B742-4B28-880A-3611476F3757}" srcId="{E3B6E1A6-335C-4958-9D34-220E0923536F}" destId="{6B233CCF-54D6-4755-BF1E-E8118A769302}" srcOrd="5" destOrd="0" parTransId="{97CF1AF9-61D2-4501-AFAD-2CEFD37EB342}" sibTransId="{97D52906-C9FA-4ACF-B472-A109C1430755}"/>
    <dgm:cxn modelId="{C8E33A2C-3515-4D4A-9BF9-CDB263310302}" srcId="{E3B6E1A6-335C-4958-9D34-220E0923536F}" destId="{CDE14C9A-D5F4-4E71-884E-259C3FF13E55}" srcOrd="1" destOrd="0" parTransId="{F4CB3246-5706-41E3-916C-11405984385A}" sibTransId="{B692D19F-21BC-401E-BA76-0453DDD4A70D}"/>
    <dgm:cxn modelId="{30743D32-D80E-421F-A095-9E1CC93D9267}" type="presOf" srcId="{CDE14C9A-D5F4-4E71-884E-259C3FF13E55}" destId="{83FFB069-7F4E-4F01-93B6-4D134A4AF746}" srcOrd="0" destOrd="0" presId="urn:microsoft.com/office/officeart/2005/8/layout/default#1"/>
    <dgm:cxn modelId="{4F5F0C5C-3041-42CA-9AB5-165FCE9ED190}" srcId="{E3B6E1A6-335C-4958-9D34-220E0923536F}" destId="{1CB92A12-F718-42C3-B71A-3C68F7ADBC52}" srcOrd="2" destOrd="0" parTransId="{8307AB7A-0331-4391-B852-F6DE102F74AB}" sibTransId="{2CE05A4E-4164-43C4-A6AD-0C572E08E952}"/>
    <dgm:cxn modelId="{707C845F-C089-4575-981D-101CAACE1D5F}" type="presOf" srcId="{763467E7-7527-4DBC-A847-FA527ADF6EA4}" destId="{6D47ACE9-FFC7-462B-80BC-01EECE993871}" srcOrd="0" destOrd="0" presId="urn:microsoft.com/office/officeart/2005/8/layout/default#1"/>
    <dgm:cxn modelId="{0A17D665-07A5-4928-A3F3-9198D0152F45}" srcId="{E3B6E1A6-335C-4958-9D34-220E0923536F}" destId="{744FD4B0-B968-4889-B9A1-405635C1DC74}" srcOrd="7" destOrd="0" parTransId="{70E056EF-549E-4AF1-AC07-5FDB18A59350}" sibTransId="{FCBA5DF9-2603-4FB1-AE39-D61E096B3A96}"/>
    <dgm:cxn modelId="{92F35C4A-6D21-4EB6-81AF-AD36FF8222BE}" srcId="{E3B6E1A6-335C-4958-9D34-220E0923536F}" destId="{2B3C6AE2-30F9-4BD0-8F43-83E57DC4F5EC}" srcOrd="4" destOrd="0" parTransId="{B2C166A7-DDC5-42A0-8664-CE790AD50063}" sibTransId="{416414BC-5F0F-498F-8094-0BCD1A419032}"/>
    <dgm:cxn modelId="{087BCE6C-FE6D-49CF-92CF-5666C8C83555}" type="presOf" srcId="{744FD4B0-B968-4889-B9A1-405635C1DC74}" destId="{E7E16394-DD2D-4C27-9CD3-EFFF6E90DB25}" srcOrd="0" destOrd="0" presId="urn:microsoft.com/office/officeart/2005/8/layout/default#1"/>
    <dgm:cxn modelId="{50EBFF6D-E431-4740-A377-6D97B9CE77AB}" srcId="{E3B6E1A6-335C-4958-9D34-220E0923536F}" destId="{763467E7-7527-4DBC-A847-FA527ADF6EA4}" srcOrd="3" destOrd="0" parTransId="{98FE408B-425F-44C7-8F58-BDD5875CACBC}" sibTransId="{729FF170-6E63-4E77-B176-AAFC6FBDE4A4}"/>
    <dgm:cxn modelId="{AD0C4379-EF98-451F-9740-69CE145FCC66}" srcId="{E3B6E1A6-335C-4958-9D34-220E0923536F}" destId="{5F3F664B-49F9-4F83-AF0E-319F20BA7DB5}" srcOrd="8" destOrd="0" parTransId="{8147D22D-7645-46CB-A5B2-CB7C52ADFC30}" sibTransId="{D8651429-B376-44FC-A82A-9A8A642FB896}"/>
    <dgm:cxn modelId="{9109188A-8927-41CB-8B14-1E5A25FD0B01}" type="presOf" srcId="{2B3C6AE2-30F9-4BD0-8F43-83E57DC4F5EC}" destId="{98FA8236-936D-44D1-BAD0-CDBB352025CE}" srcOrd="0" destOrd="0" presId="urn:microsoft.com/office/officeart/2005/8/layout/default#1"/>
    <dgm:cxn modelId="{BC1966AF-1D38-44EB-8D86-B50ADE76B4F5}" type="presOf" srcId="{E3B6E1A6-335C-4958-9D34-220E0923536F}" destId="{AA2BCA1F-E923-41D1-9CBE-F5DBD359B4C4}" srcOrd="0" destOrd="0" presId="urn:microsoft.com/office/officeart/2005/8/layout/default#1"/>
    <dgm:cxn modelId="{02E6E5B1-F17B-45B2-B5DD-451E1A6A13C0}" type="presOf" srcId="{52B1D0D7-1E11-4ED4-9D89-1AB181663D73}" destId="{18442555-4859-4119-845B-72038C1720AF}" srcOrd="0" destOrd="0" presId="urn:microsoft.com/office/officeart/2005/8/layout/default#1"/>
    <dgm:cxn modelId="{50C277B6-7158-4266-B2A6-FC208E41FF6E}" srcId="{E3B6E1A6-335C-4958-9D34-220E0923536F}" destId="{52B1D0D7-1E11-4ED4-9D89-1AB181663D73}" srcOrd="6" destOrd="0" parTransId="{19E5733E-F32C-4B6D-9663-E99007254103}" sibTransId="{BB6D30A6-39D6-42F1-92E7-56142728C38D}"/>
    <dgm:cxn modelId="{B99FCFC1-9FED-4573-B9E2-E6B8A2747292}" type="presOf" srcId="{890BAB57-084C-4E93-A8EF-DFB7E9F8E9AB}" destId="{50A6F68F-D87E-4A03-888F-04078C205AAB}" srcOrd="0" destOrd="0" presId="urn:microsoft.com/office/officeart/2005/8/layout/default#1"/>
    <dgm:cxn modelId="{9BD587D2-FEAA-415B-9BD0-852285C65605}" type="presOf" srcId="{5F3F664B-49F9-4F83-AF0E-319F20BA7DB5}" destId="{692DBAB8-C230-4982-B348-21A38702A6F9}" srcOrd="0" destOrd="0" presId="urn:microsoft.com/office/officeart/2005/8/layout/default#1"/>
    <dgm:cxn modelId="{35966DE4-3C9C-44BD-A309-51B7FF11AF83}" type="presOf" srcId="{6B233CCF-54D6-4755-BF1E-E8118A769302}" destId="{C94971E8-4633-4BD4-8FC8-D801A3E5410B}" srcOrd="0" destOrd="0" presId="urn:microsoft.com/office/officeart/2005/8/layout/default#1"/>
    <dgm:cxn modelId="{0C12F8E6-5804-46B1-AE77-21334F372D68}" srcId="{E3B6E1A6-335C-4958-9D34-220E0923536F}" destId="{890BAB57-084C-4E93-A8EF-DFB7E9F8E9AB}" srcOrd="0" destOrd="0" parTransId="{CD16AB64-CA73-4EAD-A46F-70CA3493298C}" sibTransId="{F709C535-96AF-4BE7-904A-C1055B55D249}"/>
    <dgm:cxn modelId="{F8B799FF-AEF5-4CCB-A532-85CBC1751560}" type="presOf" srcId="{1CB92A12-F718-42C3-B71A-3C68F7ADBC52}" destId="{9BAC7B0E-9D2A-4337-9A3E-758492742D50}" srcOrd="0" destOrd="0" presId="urn:microsoft.com/office/officeart/2005/8/layout/default#1"/>
    <dgm:cxn modelId="{E1FA23CA-C584-4EBB-8746-D7D46C3FF209}" type="presParOf" srcId="{AA2BCA1F-E923-41D1-9CBE-F5DBD359B4C4}" destId="{50A6F68F-D87E-4A03-888F-04078C205AAB}" srcOrd="0" destOrd="0" presId="urn:microsoft.com/office/officeart/2005/8/layout/default#1"/>
    <dgm:cxn modelId="{F5A0D5E0-5DBD-4B8C-864F-023888FD2C15}" type="presParOf" srcId="{AA2BCA1F-E923-41D1-9CBE-F5DBD359B4C4}" destId="{40BEB59F-5099-4431-BBC2-125B51488A1B}" srcOrd="1" destOrd="0" presId="urn:microsoft.com/office/officeart/2005/8/layout/default#1"/>
    <dgm:cxn modelId="{1A6B77C7-BA0B-449D-B292-050C27BE0CC6}" type="presParOf" srcId="{AA2BCA1F-E923-41D1-9CBE-F5DBD359B4C4}" destId="{83FFB069-7F4E-4F01-93B6-4D134A4AF746}" srcOrd="2" destOrd="0" presId="urn:microsoft.com/office/officeart/2005/8/layout/default#1"/>
    <dgm:cxn modelId="{99075805-83D6-4D84-B60A-A23F4B746BE8}" type="presParOf" srcId="{AA2BCA1F-E923-41D1-9CBE-F5DBD359B4C4}" destId="{210ABCBC-05A6-4DBE-B0F7-B76BD9258CFF}" srcOrd="3" destOrd="0" presId="urn:microsoft.com/office/officeart/2005/8/layout/default#1"/>
    <dgm:cxn modelId="{AE10A026-ECDE-4419-B06C-FC3563FF1C0B}" type="presParOf" srcId="{AA2BCA1F-E923-41D1-9CBE-F5DBD359B4C4}" destId="{9BAC7B0E-9D2A-4337-9A3E-758492742D50}" srcOrd="4" destOrd="0" presId="urn:microsoft.com/office/officeart/2005/8/layout/default#1"/>
    <dgm:cxn modelId="{D2510858-B6E2-4FFD-80B9-9094A235A525}" type="presParOf" srcId="{AA2BCA1F-E923-41D1-9CBE-F5DBD359B4C4}" destId="{C893F9FE-8577-4B96-A145-514485997415}" srcOrd="5" destOrd="0" presId="urn:microsoft.com/office/officeart/2005/8/layout/default#1"/>
    <dgm:cxn modelId="{88A904AD-F08C-42B3-A869-43CA041EE64E}" type="presParOf" srcId="{AA2BCA1F-E923-41D1-9CBE-F5DBD359B4C4}" destId="{6D47ACE9-FFC7-462B-80BC-01EECE993871}" srcOrd="6" destOrd="0" presId="urn:microsoft.com/office/officeart/2005/8/layout/default#1"/>
    <dgm:cxn modelId="{4C62BB4E-06CC-4126-AEF1-E2308C4CB22A}" type="presParOf" srcId="{AA2BCA1F-E923-41D1-9CBE-F5DBD359B4C4}" destId="{32D7AE02-68A6-42CE-A82B-32862CABCB4A}" srcOrd="7" destOrd="0" presId="urn:microsoft.com/office/officeart/2005/8/layout/default#1"/>
    <dgm:cxn modelId="{84DC96D5-E630-4EA5-AB82-3B5CA3423C02}" type="presParOf" srcId="{AA2BCA1F-E923-41D1-9CBE-F5DBD359B4C4}" destId="{98FA8236-936D-44D1-BAD0-CDBB352025CE}" srcOrd="8" destOrd="0" presId="urn:microsoft.com/office/officeart/2005/8/layout/default#1"/>
    <dgm:cxn modelId="{F849BBCC-4B8D-480C-BB74-AC32436FFE91}" type="presParOf" srcId="{AA2BCA1F-E923-41D1-9CBE-F5DBD359B4C4}" destId="{BB488266-8DCB-4B84-B9D8-484DBC42E66F}" srcOrd="9" destOrd="0" presId="urn:microsoft.com/office/officeart/2005/8/layout/default#1"/>
    <dgm:cxn modelId="{23FF1A26-2DBC-431F-9644-F57D8B3874D2}" type="presParOf" srcId="{AA2BCA1F-E923-41D1-9CBE-F5DBD359B4C4}" destId="{C94971E8-4633-4BD4-8FC8-D801A3E5410B}" srcOrd="10" destOrd="0" presId="urn:microsoft.com/office/officeart/2005/8/layout/default#1"/>
    <dgm:cxn modelId="{4A7B565E-B6E1-4D8D-9FEC-C6755B79EA92}" type="presParOf" srcId="{AA2BCA1F-E923-41D1-9CBE-F5DBD359B4C4}" destId="{5AC44931-5DD0-41CE-8824-0631B455AE42}" srcOrd="11" destOrd="0" presId="urn:microsoft.com/office/officeart/2005/8/layout/default#1"/>
    <dgm:cxn modelId="{62B9773E-DA5D-4216-8147-C48417256E5F}" type="presParOf" srcId="{AA2BCA1F-E923-41D1-9CBE-F5DBD359B4C4}" destId="{18442555-4859-4119-845B-72038C1720AF}" srcOrd="12" destOrd="0" presId="urn:microsoft.com/office/officeart/2005/8/layout/default#1"/>
    <dgm:cxn modelId="{023D505D-9D97-46AE-8645-EEC9EC35E95B}" type="presParOf" srcId="{AA2BCA1F-E923-41D1-9CBE-F5DBD359B4C4}" destId="{6CD8F359-8653-4EF6-AB76-1523ED7C85F7}" srcOrd="13" destOrd="0" presId="urn:microsoft.com/office/officeart/2005/8/layout/default#1"/>
    <dgm:cxn modelId="{9C1A9133-E32E-4B35-971F-FFAEBF0B54A8}" type="presParOf" srcId="{AA2BCA1F-E923-41D1-9CBE-F5DBD359B4C4}" destId="{E7E16394-DD2D-4C27-9CD3-EFFF6E90DB25}" srcOrd="14" destOrd="0" presId="urn:microsoft.com/office/officeart/2005/8/layout/default#1"/>
    <dgm:cxn modelId="{02959C57-18AB-4253-BF8C-9D0B2046AE25}" type="presParOf" srcId="{AA2BCA1F-E923-41D1-9CBE-F5DBD359B4C4}" destId="{ABC6B074-BD38-48CA-AEAA-8B9A66F70F51}" srcOrd="15" destOrd="0" presId="urn:microsoft.com/office/officeart/2005/8/layout/default#1"/>
    <dgm:cxn modelId="{B6B55EBA-E6FE-4AFD-8600-E332735ED452}" type="presParOf" srcId="{AA2BCA1F-E923-41D1-9CBE-F5DBD359B4C4}" destId="{692DBAB8-C230-4982-B348-21A38702A6F9}"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3BCA9-4BF1-4473-B631-3C8382CFC7B8}">
      <dsp:nvSpPr>
        <dsp:cNvPr id="0" name=""/>
        <dsp:cNvSpPr/>
      </dsp:nvSpPr>
      <dsp:spPr>
        <a:xfrm>
          <a:off x="0" y="593432"/>
          <a:ext cx="846331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79792-7FF6-4864-B48F-D938C903E266}">
      <dsp:nvSpPr>
        <dsp:cNvPr id="0" name=""/>
        <dsp:cNvSpPr/>
      </dsp:nvSpPr>
      <dsp:spPr>
        <a:xfrm>
          <a:off x="460429" y="407009"/>
          <a:ext cx="7927983" cy="760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marL="0" lvl="0" indent="0" algn="l" defTabSz="622300">
            <a:lnSpc>
              <a:spcPct val="90000"/>
            </a:lnSpc>
            <a:spcBef>
              <a:spcPct val="0"/>
            </a:spcBef>
            <a:spcAft>
              <a:spcPct val="35000"/>
            </a:spcAft>
            <a:buNone/>
          </a:pPr>
          <a:r>
            <a:rPr lang="ru-RU" sz="1400" b="1" kern="1200"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endParaRPr lang="ru-RU" sz="1400" kern="1200" dirty="0"/>
        </a:p>
      </dsp:txBody>
      <dsp:txXfrm>
        <a:off x="497536" y="444116"/>
        <a:ext cx="7853769" cy="685923"/>
      </dsp:txXfrm>
    </dsp:sp>
    <dsp:sp modelId="{9EF67DCD-ED42-4C3B-B1F3-7F6D8AF1DDD8}">
      <dsp:nvSpPr>
        <dsp:cNvPr id="0" name=""/>
        <dsp:cNvSpPr/>
      </dsp:nvSpPr>
      <dsp:spPr>
        <a:xfrm>
          <a:off x="0" y="1649730"/>
          <a:ext cx="846331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8DDA6-788D-4E3F-AFA6-52F60ACBA801}">
      <dsp:nvSpPr>
        <dsp:cNvPr id="0" name=""/>
        <dsp:cNvSpPr/>
      </dsp:nvSpPr>
      <dsp:spPr>
        <a:xfrm>
          <a:off x="389274" y="1407143"/>
          <a:ext cx="7945164" cy="771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marL="0" lvl="0" indent="0" algn="l" defTabSz="622300">
            <a:lnSpc>
              <a:spcPct val="90000"/>
            </a:lnSpc>
            <a:spcBef>
              <a:spcPct val="0"/>
            </a:spcBef>
            <a:spcAft>
              <a:spcPct val="35000"/>
            </a:spcAft>
            <a:buNone/>
          </a:pPr>
          <a:r>
            <a:rPr lang="ru-RU" sz="1400" b="1" kern="1200" dirty="0"/>
            <a:t>повышение эффективности бюджетной политики, в том числе за счет роста эффективности бюджетных расходов, обеспечения адресности социальной помощи, проведения структурных реформ в социальной сфере</a:t>
          </a:r>
        </a:p>
      </dsp:txBody>
      <dsp:txXfrm>
        <a:off x="426920" y="1444789"/>
        <a:ext cx="7869872" cy="695886"/>
      </dsp:txXfrm>
    </dsp:sp>
    <dsp:sp modelId="{1C47213C-A6F6-493A-A3AA-EB679B3C5AEE}">
      <dsp:nvSpPr>
        <dsp:cNvPr id="0" name=""/>
        <dsp:cNvSpPr/>
      </dsp:nvSpPr>
      <dsp:spPr>
        <a:xfrm>
          <a:off x="0" y="2466210"/>
          <a:ext cx="846331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98748E-5E04-4A40-9F16-29D8C1B89F99}">
      <dsp:nvSpPr>
        <dsp:cNvPr id="0" name=""/>
        <dsp:cNvSpPr/>
      </dsp:nvSpPr>
      <dsp:spPr>
        <a:xfrm>
          <a:off x="428628" y="2428893"/>
          <a:ext cx="79486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marL="0" lvl="0" indent="0" algn="l" defTabSz="622300">
            <a:lnSpc>
              <a:spcPct val="90000"/>
            </a:lnSpc>
            <a:spcBef>
              <a:spcPct val="0"/>
            </a:spcBef>
            <a:spcAft>
              <a:spcPct val="35000"/>
            </a:spcAft>
            <a:buNone/>
          </a:pPr>
          <a:r>
            <a:rPr lang="en-US" sz="1400" b="1" kern="1200" dirty="0"/>
            <a:t>c</a:t>
          </a:r>
          <a:r>
            <a:rPr lang="ru-RU" sz="1400" b="1" kern="1200" dirty="0" err="1"/>
            <a:t>оответствие</a:t>
          </a:r>
          <a:r>
            <a:rPr lang="ru-RU" sz="1400" b="1" kern="1200" dirty="0"/>
            <a:t> финансовых возможностей Казанского сельского поселения  ключевым направлениям развития</a:t>
          </a:r>
        </a:p>
      </dsp:txBody>
      <dsp:txXfrm>
        <a:off x="454567" y="2454832"/>
        <a:ext cx="7896722" cy="479482"/>
      </dsp:txXfrm>
    </dsp:sp>
    <dsp:sp modelId="{3E33732A-F8B4-4465-ACE5-9BF94690F1CA}">
      <dsp:nvSpPr>
        <dsp:cNvPr id="0" name=""/>
        <dsp:cNvSpPr/>
      </dsp:nvSpPr>
      <dsp:spPr>
        <a:xfrm>
          <a:off x="0" y="3282690"/>
          <a:ext cx="846331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4BF8C-26FD-44EE-8FC5-246A4611793E}">
      <dsp:nvSpPr>
        <dsp:cNvPr id="0" name=""/>
        <dsp:cNvSpPr/>
      </dsp:nvSpPr>
      <dsp:spPr>
        <a:xfrm>
          <a:off x="389274" y="3264534"/>
          <a:ext cx="7936218"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marL="0" lvl="0" indent="0" algn="l" defTabSz="622300">
            <a:lnSpc>
              <a:spcPct val="90000"/>
            </a:lnSpc>
            <a:spcBef>
              <a:spcPct val="0"/>
            </a:spcBef>
            <a:spcAft>
              <a:spcPct val="35000"/>
            </a:spcAft>
            <a:buNone/>
          </a:pPr>
          <a:r>
            <a:rPr lang="ru-RU" sz="1400" b="1" kern="1200" dirty="0"/>
            <a:t>повышение роли бюджетной политики для поддержки экономического роста</a:t>
          </a:r>
        </a:p>
      </dsp:txBody>
      <dsp:txXfrm>
        <a:off x="415213" y="3290473"/>
        <a:ext cx="7884340" cy="479482"/>
      </dsp:txXfrm>
    </dsp:sp>
    <dsp:sp modelId="{C8C0F157-4D4C-4EAC-9F33-EEDBE2F58A05}">
      <dsp:nvSpPr>
        <dsp:cNvPr id="0" name=""/>
        <dsp:cNvSpPr/>
      </dsp:nvSpPr>
      <dsp:spPr>
        <a:xfrm>
          <a:off x="0" y="4099170"/>
          <a:ext cx="8463314"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C99DD-F9DC-4590-B995-94C9C78F8785}">
      <dsp:nvSpPr>
        <dsp:cNvPr id="0" name=""/>
        <dsp:cNvSpPr/>
      </dsp:nvSpPr>
      <dsp:spPr>
        <a:xfrm>
          <a:off x="389274" y="4120386"/>
          <a:ext cx="789113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25" tIns="0" rIns="223925" bIns="0" numCol="1" spcCol="1270" anchor="ctr" anchorCtr="0">
          <a:noAutofit/>
        </a:bodyPr>
        <a:lstStyle/>
        <a:p>
          <a:pPr marL="0" lvl="0" indent="0" algn="l" defTabSz="622300">
            <a:lnSpc>
              <a:spcPct val="90000"/>
            </a:lnSpc>
            <a:spcBef>
              <a:spcPct val="0"/>
            </a:spcBef>
            <a:spcAft>
              <a:spcPct val="35000"/>
            </a:spcAft>
            <a:buNone/>
          </a:pPr>
          <a:r>
            <a:rPr lang="ru-RU" sz="1400" b="1" kern="1200" dirty="0"/>
            <a:t>повышение прозрачности и открытости бюджетного процесса</a:t>
          </a:r>
        </a:p>
      </dsp:txBody>
      <dsp:txXfrm>
        <a:off x="415213" y="4146325"/>
        <a:ext cx="783925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6F68F-D87E-4A03-888F-04078C205AAB}">
      <dsp:nvSpPr>
        <dsp:cNvPr id="0" name=""/>
        <dsp:cNvSpPr/>
      </dsp:nvSpPr>
      <dsp:spPr>
        <a:xfrm>
          <a:off x="1113193" y="577"/>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Защита населения и территории от чрезвычайных ситуаций, обеспечение пожарной безопасности людей на водных объектах  0,8%</a:t>
          </a:r>
        </a:p>
      </dsp:txBody>
      <dsp:txXfrm>
        <a:off x="1113193" y="577"/>
        <a:ext cx="2195666" cy="1317399"/>
      </dsp:txXfrm>
    </dsp:sp>
    <dsp:sp modelId="{83FFB069-7F4E-4F01-93B6-4D134A4AF746}">
      <dsp:nvSpPr>
        <dsp:cNvPr id="0" name=""/>
        <dsp:cNvSpPr/>
      </dsp:nvSpPr>
      <dsp:spPr>
        <a:xfrm>
          <a:off x="3528426" y="577"/>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Развитие транспортной системы  25,3%</a:t>
          </a:r>
        </a:p>
      </dsp:txBody>
      <dsp:txXfrm>
        <a:off x="3528426" y="577"/>
        <a:ext cx="2195666" cy="1317399"/>
      </dsp:txXfrm>
    </dsp:sp>
    <dsp:sp modelId="{9BAC7B0E-9D2A-4337-9A3E-758492742D50}">
      <dsp:nvSpPr>
        <dsp:cNvPr id="0" name=""/>
        <dsp:cNvSpPr/>
      </dsp:nvSpPr>
      <dsp:spPr>
        <a:xfrm>
          <a:off x="5943659" y="577"/>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Муниципальная политика 1,4%</a:t>
          </a:r>
        </a:p>
      </dsp:txBody>
      <dsp:txXfrm>
        <a:off x="5943659" y="577"/>
        <a:ext cx="2195666" cy="1317399"/>
      </dsp:txXfrm>
    </dsp:sp>
    <dsp:sp modelId="{6D47ACE9-FFC7-462B-80BC-01EECE993871}">
      <dsp:nvSpPr>
        <dsp:cNvPr id="0" name=""/>
        <dsp:cNvSpPr/>
      </dsp:nvSpPr>
      <dsp:spPr>
        <a:xfrm>
          <a:off x="1113193" y="1537544"/>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Социальная поддержка граждан 0,7%</a:t>
          </a:r>
        </a:p>
      </dsp:txBody>
      <dsp:txXfrm>
        <a:off x="1113193" y="1537544"/>
        <a:ext cx="2195666" cy="1317399"/>
      </dsp:txXfrm>
    </dsp:sp>
    <dsp:sp modelId="{98FA8236-936D-44D1-BAD0-CDBB352025CE}">
      <dsp:nvSpPr>
        <dsp:cNvPr id="0" name=""/>
        <dsp:cNvSpPr/>
      </dsp:nvSpPr>
      <dsp:spPr>
        <a:xfrm>
          <a:off x="3528426" y="1537544"/>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Развитие культуры и туризма  7,2%</a:t>
          </a:r>
        </a:p>
      </dsp:txBody>
      <dsp:txXfrm>
        <a:off x="3528426" y="1537544"/>
        <a:ext cx="2195666" cy="1317399"/>
      </dsp:txXfrm>
    </dsp:sp>
    <dsp:sp modelId="{C94971E8-4633-4BD4-8FC8-D801A3E5410B}">
      <dsp:nvSpPr>
        <dsp:cNvPr id="0" name=""/>
        <dsp:cNvSpPr/>
      </dsp:nvSpPr>
      <dsp:spPr>
        <a:xfrm>
          <a:off x="5943659" y="1537544"/>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Обеспечение качественными жилищно-коммунальными услугами населения  Казанского сельского поселения и благоустройство территории поселения 8,5%</a:t>
          </a:r>
        </a:p>
      </dsp:txBody>
      <dsp:txXfrm>
        <a:off x="5943659" y="1537544"/>
        <a:ext cx="2195666" cy="1317399"/>
      </dsp:txXfrm>
    </dsp:sp>
    <dsp:sp modelId="{18442555-4859-4119-845B-72038C1720AF}">
      <dsp:nvSpPr>
        <dsp:cNvPr id="0" name=""/>
        <dsp:cNvSpPr/>
      </dsp:nvSpPr>
      <dsp:spPr>
        <a:xfrm>
          <a:off x="1152122" y="3075088"/>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Энергоэффективность и развитие энергетики  10,6 %</a:t>
          </a:r>
        </a:p>
      </dsp:txBody>
      <dsp:txXfrm>
        <a:off x="1152122" y="3075088"/>
        <a:ext cx="2195666" cy="1317399"/>
      </dsp:txXfrm>
    </dsp:sp>
    <dsp:sp modelId="{E7E16394-DD2D-4C27-9CD3-EFFF6E90DB25}">
      <dsp:nvSpPr>
        <dsp:cNvPr id="0" name=""/>
        <dsp:cNvSpPr/>
      </dsp:nvSpPr>
      <dsp:spPr>
        <a:xfrm>
          <a:off x="3600400" y="3024330"/>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t>Обеспечение общественного порядка и противодействия преступности  0,02%</a:t>
          </a:r>
        </a:p>
      </dsp:txBody>
      <dsp:txXfrm>
        <a:off x="3600400" y="3024330"/>
        <a:ext cx="2195666" cy="1317399"/>
      </dsp:txXfrm>
    </dsp:sp>
    <dsp:sp modelId="{692DBAB8-C230-4982-B348-21A38702A6F9}">
      <dsp:nvSpPr>
        <dsp:cNvPr id="0" name=""/>
        <dsp:cNvSpPr/>
      </dsp:nvSpPr>
      <dsp:spPr>
        <a:xfrm>
          <a:off x="6015633" y="3024330"/>
          <a:ext cx="2195666" cy="1317399"/>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prstClr val="black"/>
              </a:solidFill>
              <a:latin typeface="Franklin Gothic Book"/>
              <a:ea typeface="+mn-ea"/>
              <a:cs typeface="+mn-cs"/>
            </a:rPr>
            <a:t>Формирование современной городской среды 8,4 %</a:t>
          </a:r>
        </a:p>
      </dsp:txBody>
      <dsp:txXfrm>
        <a:off x="6015633" y="3024330"/>
        <a:ext cx="2195666" cy="13173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97364"/>
          </a:xfrm>
          <a:prstGeom prst="rect">
            <a:avLst/>
          </a:prstGeom>
        </p:spPr>
        <p:txBody>
          <a:bodyPr vert="horz" lIns="91961" tIns="45981" rIns="91961" bIns="45981" rtlCol="0"/>
          <a:lstStyle>
            <a:lvl1pPr algn="l">
              <a:defRPr sz="1200"/>
            </a:lvl1pPr>
          </a:lstStyle>
          <a:p>
            <a:endParaRPr lang="ru-RU"/>
          </a:p>
        </p:txBody>
      </p:sp>
      <p:sp>
        <p:nvSpPr>
          <p:cNvPr id="3" name="Дата 2"/>
          <p:cNvSpPr>
            <a:spLocks noGrp="1"/>
          </p:cNvSpPr>
          <p:nvPr>
            <p:ph type="dt" idx="1"/>
          </p:nvPr>
        </p:nvSpPr>
        <p:spPr>
          <a:xfrm>
            <a:off x="3884613" y="1"/>
            <a:ext cx="2971800" cy="497364"/>
          </a:xfrm>
          <a:prstGeom prst="rect">
            <a:avLst/>
          </a:prstGeom>
        </p:spPr>
        <p:txBody>
          <a:bodyPr vert="horz" lIns="91961" tIns="45981" rIns="91961" bIns="45981" rtlCol="0"/>
          <a:lstStyle>
            <a:lvl1pPr algn="r">
              <a:defRPr sz="1200"/>
            </a:lvl1pPr>
          </a:lstStyle>
          <a:p>
            <a:fld id="{E77FDFF6-8A31-4A2E-9038-4B9DBC9C34FF}" type="datetimeFigureOut">
              <a:rPr lang="ru-RU" smtClean="0"/>
              <a:pPr/>
              <a:t>19.03.2021</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961" tIns="45981" rIns="91961" bIns="45981" rtlCol="0" anchor="ctr"/>
          <a:lstStyle/>
          <a:p>
            <a:endParaRPr lang="ru-RU"/>
          </a:p>
        </p:txBody>
      </p:sp>
      <p:sp>
        <p:nvSpPr>
          <p:cNvPr id="5" name="Заметки 4"/>
          <p:cNvSpPr>
            <a:spLocks noGrp="1"/>
          </p:cNvSpPr>
          <p:nvPr>
            <p:ph type="body" sz="quarter" idx="3"/>
          </p:nvPr>
        </p:nvSpPr>
        <p:spPr>
          <a:xfrm>
            <a:off x="685800" y="4724956"/>
            <a:ext cx="5486400" cy="4476275"/>
          </a:xfrm>
          <a:prstGeom prst="rect">
            <a:avLst/>
          </a:prstGeom>
        </p:spPr>
        <p:txBody>
          <a:bodyPr vert="horz" lIns="91961" tIns="45981" rIns="91961" bIns="4598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961" tIns="45981" rIns="91961" bIns="45981"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961" tIns="45981" rIns="91961" bIns="45981" rtlCol="0" anchor="b"/>
          <a:lstStyle>
            <a:lvl1pPr algn="r">
              <a:defRPr sz="1200"/>
            </a:lvl1pPr>
          </a:lstStyle>
          <a:p>
            <a:fld id="{E77F8241-7405-46EB-8E73-8CAE69F73DF1}" type="slidenum">
              <a:rPr lang="ru-RU" smtClean="0"/>
              <a:pPr/>
              <a:t>‹#›</a:t>
            </a:fld>
            <a:endParaRPr lang="ru-RU"/>
          </a:p>
        </p:txBody>
      </p:sp>
    </p:spTree>
    <p:extLst>
      <p:ext uri="{BB962C8B-B14F-4D97-AF65-F5344CB8AC3E}">
        <p14:creationId xmlns:p14="http://schemas.microsoft.com/office/powerpoint/2010/main" val="370343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77F8241-7405-46EB-8E73-8CAE69F73DF1}" type="slidenum">
              <a:rPr lang="ru-RU" smtClean="0"/>
              <a:pPr/>
              <a:t>6</a:t>
            </a:fld>
            <a:endParaRPr lang="ru-RU"/>
          </a:p>
        </p:txBody>
      </p:sp>
    </p:spTree>
    <p:extLst>
      <p:ext uri="{BB962C8B-B14F-4D97-AF65-F5344CB8AC3E}">
        <p14:creationId xmlns:p14="http://schemas.microsoft.com/office/powerpoint/2010/main" val="382763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5" y="3810003"/>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4" name="Прямоугольник 23"/>
          <p:cNvSpPr/>
          <p:nvPr/>
        </p:nvSpPr>
        <p:spPr>
          <a:xfrm flipV="1">
            <a:off x="5410204"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5" name="Прямоугольник 24"/>
          <p:cNvSpPr/>
          <p:nvPr/>
        </p:nvSpPr>
        <p:spPr>
          <a:xfrm flipV="1">
            <a:off x="5410204"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0" name="Прямоугольник 9"/>
          <p:cNvSpPr/>
          <p:nvPr/>
        </p:nvSpPr>
        <p:spPr>
          <a:xfrm>
            <a:off x="3" y="3675530"/>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1" name="Прямоугольник 10"/>
          <p:cNvSpPr/>
          <p:nvPr/>
        </p:nvSpPr>
        <p:spPr>
          <a:xfrm flipV="1">
            <a:off x="6414054"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8" name="Заголовок 7"/>
          <p:cNvSpPr>
            <a:spLocks noGrp="1"/>
          </p:cNvSpPr>
          <p:nvPr>
            <p:ph type="ctrTitle"/>
          </p:nvPr>
        </p:nvSpPr>
        <p:spPr>
          <a:xfrm>
            <a:off x="457200" y="2401890"/>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fld id="{1E88D322-4BF4-4789-9B08-BFD4021E1974}" type="datetime1">
              <a:rPr lang="ru-RU" smtClean="0">
                <a:solidFill>
                  <a:srgbClr val="C0504D"/>
                </a:solidFill>
              </a:rPr>
              <a:pPr>
                <a:defRPr/>
              </a:pPr>
              <a:t>19.03.2021</a:t>
            </a:fld>
            <a:endParaRPr lang="ru-RU" dirty="0">
              <a:solidFill>
                <a:srgbClr val="C0504D"/>
              </a:solidFill>
            </a:endParaRPr>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dirty="0">
              <a:solidFill>
                <a:srgbClr val="C0504D"/>
              </a:solidFill>
            </a:endParaRPr>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787DEA3E-E4CB-407D-B657-CAF3B9840516}" type="slidenum">
              <a:rPr lang="ru-RU" smtClean="0">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24918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D4382E78-BCCC-4D05-8B26-748DBAD26E66}"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9D589088-FD8D-4EB4-B3B2-B3EFEB08AAB3}" type="slidenum">
              <a:rPr lang="ru-RU" smtClean="0"/>
              <a:pPr>
                <a:defRPr/>
              </a:pPr>
              <a:t>‹#›</a:t>
            </a:fld>
            <a:endParaRPr lang="ru-RU" dirty="0"/>
          </a:p>
        </p:txBody>
      </p:sp>
    </p:spTree>
    <p:extLst>
      <p:ext uri="{BB962C8B-B14F-4D97-AF65-F5344CB8AC3E}">
        <p14:creationId xmlns:p14="http://schemas.microsoft.com/office/powerpoint/2010/main" val="96719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9280FF09-DA4F-4354-8ACA-DC271453B64C}"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2315D06A-1891-4E5E-98F2-D16C0D4438EA}" type="slidenum">
              <a:rPr lang="ru-RU" smtClean="0"/>
              <a:pPr>
                <a:defRPr/>
              </a:pPr>
              <a:t>‹#›</a:t>
            </a:fld>
            <a:endParaRPr lang="ru-RU" dirty="0"/>
          </a:p>
        </p:txBody>
      </p:sp>
    </p:spTree>
    <p:extLst>
      <p:ext uri="{BB962C8B-B14F-4D97-AF65-F5344CB8AC3E}">
        <p14:creationId xmlns:p14="http://schemas.microsoft.com/office/powerpoint/2010/main" val="387864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828800"/>
            <a:ext cx="8229600" cy="4302125"/>
          </a:xfrm>
        </p:spPr>
        <p:txBody>
          <a:bodyPr/>
          <a:lstStyle/>
          <a:p>
            <a:pPr lvl="0"/>
            <a:endParaRPr lang="ru-RU" noProof="0" dirty="0"/>
          </a:p>
        </p:txBody>
      </p:sp>
      <p:sp>
        <p:nvSpPr>
          <p:cNvPr id="4" name="Rectangle 4"/>
          <p:cNvSpPr>
            <a:spLocks noGrp="1" noChangeArrowheads="1"/>
          </p:cNvSpPr>
          <p:nvPr>
            <p:ph type="dt" sz="half" idx="10"/>
          </p:nvPr>
        </p:nvSpPr>
        <p:spPr>
          <a:ln/>
        </p:spPr>
        <p:txBody>
          <a:bodyPr/>
          <a:lstStyle>
            <a:lvl1pPr>
              <a:defRPr/>
            </a:lvl1pPr>
          </a:lstStyle>
          <a:p>
            <a:pPr>
              <a:defRPr/>
            </a:pPr>
            <a:fld id="{84209282-F964-4DFD-A2F0-B774BEB7F60C}" type="datetime1">
              <a:rPr lang="ru-RU" smtClean="0">
                <a:solidFill>
                  <a:srgbClr val="C0504D"/>
                </a:solidFill>
              </a:rPr>
              <a:pPr>
                <a:defRPr/>
              </a:pPr>
              <a:t>19.03.2021</a:t>
            </a:fld>
            <a:endParaRPr lang="ru-RU" dirty="0">
              <a:solidFill>
                <a:srgbClr val="C0504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C0504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E8EEE-9704-4CC1-BA08-1780DAC4FD53}" type="slidenum">
              <a:rPr lang="ru-RU"/>
              <a:pPr>
                <a:defRPr/>
              </a:pPr>
              <a:t>‹#›</a:t>
            </a:fld>
            <a:endParaRPr lang="ru-RU" dirty="0"/>
          </a:p>
        </p:txBody>
      </p:sp>
    </p:spTree>
    <p:extLst>
      <p:ext uri="{BB962C8B-B14F-4D97-AF65-F5344CB8AC3E}">
        <p14:creationId xmlns:p14="http://schemas.microsoft.com/office/powerpoint/2010/main" val="148858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pPr>
              <a:defRPr/>
            </a:pPr>
            <a:fld id="{1E88D322-4BF4-4789-9B08-BFD4021E1974}" type="datetime1">
              <a:rPr lang="ru-RU" smtClean="0">
                <a:solidFill>
                  <a:srgbClr val="C0504D"/>
                </a:solidFill>
              </a:rPr>
              <a:pPr>
                <a:defRPr/>
              </a:pPr>
              <a:t>19.03.2021</a:t>
            </a:fld>
            <a:endParaRPr lang="ru-RU" dirty="0">
              <a:solidFill>
                <a:srgbClr val="C0504D"/>
              </a:solidFill>
            </a:endParaRPr>
          </a:p>
        </p:txBody>
      </p:sp>
      <p:sp>
        <p:nvSpPr>
          <p:cNvPr id="2" name="Нижний колонтитул 1"/>
          <p:cNvSpPr>
            <a:spLocks noGrp="1"/>
          </p:cNvSpPr>
          <p:nvPr>
            <p:ph type="ftr" sz="quarter" idx="11"/>
          </p:nvPr>
        </p:nvSpPr>
        <p:spPr/>
        <p:txBody>
          <a:bodyPr/>
          <a:lstStyle/>
          <a:p>
            <a:pPr>
              <a:defRPr/>
            </a:pPr>
            <a:endParaRPr lang="ru-RU" dirty="0">
              <a:solidFill>
                <a:srgbClr val="C0504D"/>
              </a:solidFill>
            </a:endParaRPr>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787DEA3E-E4CB-407D-B657-CAF3B9840516}" type="slidenum">
              <a:rPr lang="ru-RU" smtClean="0">
                <a:solidFill>
                  <a:prstClr val="white"/>
                </a:solidFill>
              </a:rPr>
              <a:pPr>
                <a:defRPr/>
              </a:pPr>
              <a:t>‹#›</a:t>
            </a:fld>
            <a:endParaRPr lang="ru-RU" dirty="0">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C10DBED2-638E-4B56-B5EE-9B775F226484}" type="datetime1">
              <a:rPr lang="ru-RU" smtClean="0">
                <a:solidFill>
                  <a:srgbClr val="C0504D"/>
                </a:solidFill>
              </a:rPr>
              <a:pPr>
                <a:defRPr/>
              </a:pPr>
              <a:t>19.03.2021</a:t>
            </a:fld>
            <a:endParaRPr lang="ru-RU" dirty="0">
              <a:solidFill>
                <a:srgbClr val="C0504D"/>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dirty="0">
              <a:solidFill>
                <a:srgbClr val="C0504D"/>
              </a:solidFill>
            </a:endParaRPr>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D34B4108-8E3B-4090-B5EB-83F9AF377A90}" type="slidenum">
              <a:rPr lang="ru-RU" smtClean="0"/>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pPr>
              <a:defRPr/>
            </a:pPr>
            <a:fld id="{0D731699-7BBA-473C-A0BA-731DE6B51619}" type="datetime1">
              <a:rPr lang="ru-RU" smtClean="0">
                <a:solidFill>
                  <a:srgbClr val="C0504D"/>
                </a:solidFill>
              </a:rPr>
              <a:pPr>
                <a:defRPr/>
              </a:pPr>
              <a:t>19.03.2021</a:t>
            </a:fld>
            <a:endParaRPr lang="ru-RU" dirty="0">
              <a:solidFill>
                <a:srgbClr val="C0504D"/>
              </a:solidFill>
            </a:endParaRPr>
          </a:p>
        </p:txBody>
      </p:sp>
      <p:sp>
        <p:nvSpPr>
          <p:cNvPr id="11" name="Нижний колонтитул 10"/>
          <p:cNvSpPr>
            <a:spLocks noGrp="1"/>
          </p:cNvSpPr>
          <p:nvPr>
            <p:ph type="ftr" sz="quarter" idx="11"/>
          </p:nvPr>
        </p:nvSpPr>
        <p:spPr/>
        <p:txBody>
          <a:bodyPr/>
          <a:lstStyle/>
          <a:p>
            <a:pPr>
              <a:defRPr/>
            </a:pPr>
            <a:endParaRPr lang="ru-RU" dirty="0">
              <a:solidFill>
                <a:srgbClr val="C0504D"/>
              </a:solidFill>
            </a:endParaRPr>
          </a:p>
        </p:txBody>
      </p:sp>
      <p:sp>
        <p:nvSpPr>
          <p:cNvPr id="16" name="Номер слайда 15"/>
          <p:cNvSpPr>
            <a:spLocks noGrp="1"/>
          </p:cNvSpPr>
          <p:nvPr>
            <p:ph type="sldNum" sz="quarter" idx="12"/>
          </p:nvPr>
        </p:nvSpPr>
        <p:spPr/>
        <p:txBody>
          <a:bodyPr/>
          <a:lstStyle/>
          <a:p>
            <a:pPr>
              <a:defRPr/>
            </a:pPr>
            <a:fld id="{80385A86-A92A-4EA4-9618-82E9287A24DC}" type="slidenum">
              <a:rPr lang="ru-RU" smtClean="0"/>
              <a:pPr>
                <a:defRPr/>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pPr>
              <a:defRPr/>
            </a:pPr>
            <a:fld id="{1A2AD79C-1AF5-460E-8363-4C3AA3833604}" type="datetime1">
              <a:rPr lang="ru-RU" smtClean="0">
                <a:solidFill>
                  <a:srgbClr val="C0504D"/>
                </a:solidFill>
              </a:rPr>
              <a:pPr>
                <a:defRPr/>
              </a:pPr>
              <a:t>19.03.2021</a:t>
            </a:fld>
            <a:endParaRPr lang="ru-RU" dirty="0">
              <a:solidFill>
                <a:srgbClr val="C0504D"/>
              </a:solidFill>
            </a:endParaRPr>
          </a:p>
        </p:txBody>
      </p:sp>
      <p:sp>
        <p:nvSpPr>
          <p:cNvPr id="10" name="Нижний колонтитул 9"/>
          <p:cNvSpPr>
            <a:spLocks noGrp="1"/>
          </p:cNvSpPr>
          <p:nvPr>
            <p:ph type="ftr" sz="quarter" idx="11"/>
          </p:nvPr>
        </p:nvSpPr>
        <p:spPr/>
        <p:txBody>
          <a:bodyPr/>
          <a:lstStyle/>
          <a:p>
            <a:pPr>
              <a:defRPr/>
            </a:pPr>
            <a:endParaRPr lang="ru-RU" dirty="0">
              <a:solidFill>
                <a:srgbClr val="C0504D"/>
              </a:solidFill>
            </a:endParaRPr>
          </a:p>
        </p:txBody>
      </p:sp>
      <p:sp>
        <p:nvSpPr>
          <p:cNvPr id="31" name="Номер слайда 30"/>
          <p:cNvSpPr>
            <a:spLocks noGrp="1"/>
          </p:cNvSpPr>
          <p:nvPr>
            <p:ph type="sldNum" sz="quarter" idx="12"/>
          </p:nvPr>
        </p:nvSpPr>
        <p:spPr/>
        <p:txBody>
          <a:bodyPr/>
          <a:lstStyle/>
          <a:p>
            <a:pPr>
              <a:defRPr/>
            </a:pPr>
            <a:fld id="{F029D096-54BB-47B4-BC44-E02B886345BE}" type="slidenum">
              <a:rPr lang="ru-RU" smtClean="0"/>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pPr>
              <a:defRPr/>
            </a:pPr>
            <a:fld id="{BF705A0E-2AE5-49B9-A4D4-E04509C1B171}" type="datetime1">
              <a:rPr lang="ru-RU" smtClean="0">
                <a:solidFill>
                  <a:srgbClr val="C0504D"/>
                </a:solidFill>
              </a:rPr>
              <a:pPr>
                <a:defRPr/>
              </a:pPr>
              <a:t>19.03.2021</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a:xfrm>
            <a:off x="8229600" y="6477000"/>
            <a:ext cx="762000" cy="246888"/>
          </a:xfrm>
        </p:spPr>
        <p:txBody>
          <a:bodyPr/>
          <a:lstStyle/>
          <a:p>
            <a:pPr>
              <a:defRPr/>
            </a:pPr>
            <a:fld id="{B4FE557B-FF79-4E09-86A0-C04C69E7BBDB}" type="slidenum">
              <a:rPr lang="ru-RU" smtClean="0"/>
              <a:pPr>
                <a:defRPr/>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pPr>
              <a:defRPr/>
            </a:pPr>
            <a:fld id="{14E3F8EF-16E7-4989-A04D-A665C6253EDB}" type="datetime1">
              <a:rPr lang="ru-RU" smtClean="0">
                <a:solidFill>
                  <a:srgbClr val="C0504D"/>
                </a:solidFill>
              </a:rPr>
              <a:pPr>
                <a:defRPr/>
              </a:pPr>
              <a:t>19.03.2021</a:t>
            </a:fld>
            <a:endParaRPr lang="ru-RU" dirty="0">
              <a:solidFill>
                <a:srgbClr val="C0504D"/>
              </a:solidFill>
            </a:endParaRPr>
          </a:p>
        </p:txBody>
      </p:sp>
      <p:sp>
        <p:nvSpPr>
          <p:cNvPr id="21" name="Нижний колонтитул 20"/>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8225CCA8-A029-4ACE-A2F9-2618B1ED791E}" type="slidenum">
              <a:rPr lang="ru-RU" smtClean="0"/>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2BA39AC8-1A00-41C8-957D-33F11B962215}" type="datetime1">
              <a:rPr lang="ru-RU" smtClean="0">
                <a:solidFill>
                  <a:srgbClr val="C0504D"/>
                </a:solidFill>
              </a:rPr>
              <a:pPr>
                <a:defRPr/>
              </a:pPr>
              <a:t>19.03.2021</a:t>
            </a:fld>
            <a:endParaRPr lang="ru-RU" dirty="0">
              <a:solidFill>
                <a:srgbClr val="C0504D"/>
              </a:solidFill>
            </a:endParaRPr>
          </a:p>
        </p:txBody>
      </p:sp>
      <p:sp>
        <p:nvSpPr>
          <p:cNvPr id="24" name="Нижний колонтитул 23"/>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20FCF6E5-903C-4741-80A7-091C08420D98}"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C10DBED2-638E-4B56-B5EE-9B775F226484}"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D34B4108-8E3B-4090-B5EB-83F9AF377A90}" type="slidenum">
              <a:rPr lang="ru-RU" smtClean="0"/>
              <a:pPr>
                <a:defRPr/>
              </a:pPr>
              <a:t>‹#›</a:t>
            </a:fld>
            <a:endParaRPr lang="ru-RU" dirty="0"/>
          </a:p>
        </p:txBody>
      </p:sp>
    </p:spTree>
    <p:extLst>
      <p:ext uri="{BB962C8B-B14F-4D97-AF65-F5344CB8AC3E}">
        <p14:creationId xmlns:p14="http://schemas.microsoft.com/office/powerpoint/2010/main" val="3743559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pPr>
              <a:defRPr/>
            </a:pPr>
            <a:fld id="{C1D8F5F5-41AD-49ED-A81E-C1429E80AB20}" type="datetime1">
              <a:rPr lang="ru-RU" smtClean="0">
                <a:solidFill>
                  <a:srgbClr val="C0504D"/>
                </a:solidFill>
              </a:rPr>
              <a:pPr>
                <a:defRPr/>
              </a:pPr>
              <a:t>19.03.2021</a:t>
            </a:fld>
            <a:endParaRPr lang="ru-RU" dirty="0">
              <a:solidFill>
                <a:srgbClr val="C0504D"/>
              </a:solidFill>
            </a:endParaRPr>
          </a:p>
        </p:txBody>
      </p:sp>
      <p:sp>
        <p:nvSpPr>
          <p:cNvPr id="29" name="Нижний колонтитул 28"/>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84B3E528-E862-49EE-BC26-EE88018891AB}" type="slidenum">
              <a:rPr lang="ru-RU" smtClean="0"/>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pPr>
              <a:defRPr/>
            </a:pPr>
            <a:fld id="{19A3960E-B09B-46FD-A848-A8053ED6E681}"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31" name="Номер слайда 30"/>
          <p:cNvSpPr>
            <a:spLocks noGrp="1"/>
          </p:cNvSpPr>
          <p:nvPr>
            <p:ph type="sldNum" sz="quarter" idx="12"/>
          </p:nvPr>
        </p:nvSpPr>
        <p:spPr/>
        <p:txBody>
          <a:bodyPr/>
          <a:lstStyle/>
          <a:p>
            <a:pPr>
              <a:defRPr/>
            </a:pPr>
            <a:fld id="{79440790-7843-4A66-BC88-B6E142EDED79}" type="slidenum">
              <a:rPr lang="ru-RU" smtClean="0"/>
              <a:pPr>
                <a:defRPr/>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D4382E78-BCCC-4D05-8B26-748DBAD26E66}"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9D589088-FD8D-4EB4-B3B2-B3EFEB08AAB3}" type="slidenum">
              <a:rPr lang="ru-RU" smtClean="0"/>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9280FF09-DA4F-4354-8ACA-DC271453B64C}"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2315D06A-1891-4E5E-98F2-D16C0D4438EA}" type="slidenum">
              <a:rPr lang="ru-RU" smtClean="0"/>
              <a:pPr>
                <a:defRPr/>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828800"/>
            <a:ext cx="8229600" cy="4302125"/>
          </a:xfrm>
        </p:spPr>
        <p:txBody>
          <a:bodyPr/>
          <a:lstStyle/>
          <a:p>
            <a:pPr lvl="0"/>
            <a:endParaRPr lang="ru-RU" noProof="0" dirty="0"/>
          </a:p>
        </p:txBody>
      </p:sp>
      <p:sp>
        <p:nvSpPr>
          <p:cNvPr id="4" name="Rectangle 4"/>
          <p:cNvSpPr>
            <a:spLocks noGrp="1" noChangeArrowheads="1"/>
          </p:cNvSpPr>
          <p:nvPr>
            <p:ph type="dt" sz="half" idx="10"/>
          </p:nvPr>
        </p:nvSpPr>
        <p:spPr>
          <a:ln/>
        </p:spPr>
        <p:txBody>
          <a:bodyPr/>
          <a:lstStyle>
            <a:lvl1pPr>
              <a:defRPr/>
            </a:lvl1pPr>
          </a:lstStyle>
          <a:p>
            <a:pPr>
              <a:defRPr/>
            </a:pPr>
            <a:fld id="{84209282-F964-4DFD-A2F0-B774BEB7F60C}" type="datetime1">
              <a:rPr lang="ru-RU" smtClean="0">
                <a:solidFill>
                  <a:srgbClr val="C0504D"/>
                </a:solidFill>
              </a:rPr>
              <a:pPr>
                <a:defRPr/>
              </a:pPr>
              <a:t>19.03.2021</a:t>
            </a:fld>
            <a:endParaRPr lang="ru-RU" dirty="0">
              <a:solidFill>
                <a:srgbClr val="C0504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C0504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8E8EEE-9704-4CC1-BA08-1780DAC4FD53}" type="slidenum">
              <a:rPr lang="ru-RU"/>
              <a:pPr>
                <a:defRPr/>
              </a:pPr>
              <a:t>‹#›</a:t>
            </a:fld>
            <a:endParaRPr lang="ru-RU" dirty="0"/>
          </a:p>
        </p:txBody>
      </p:sp>
    </p:spTree>
    <p:extLst>
      <p:ext uri="{BB962C8B-B14F-4D97-AF65-F5344CB8AC3E}">
        <p14:creationId xmlns:p14="http://schemas.microsoft.com/office/powerpoint/2010/main" val="342731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fld id="{0D731699-7BBA-473C-A0BA-731DE6B51619}" type="datetime1">
              <a:rPr lang="ru-RU" smtClean="0">
                <a:solidFill>
                  <a:srgbClr val="C0504D"/>
                </a:solidFill>
              </a:rPr>
              <a:pPr>
                <a:defRPr/>
              </a:pPr>
              <a:t>19.03.2021</a:t>
            </a:fld>
            <a:endParaRPr lang="ru-RU" dirty="0">
              <a:solidFill>
                <a:srgbClr val="C0504D"/>
              </a:solidFill>
            </a:endParaRPr>
          </a:p>
        </p:txBody>
      </p:sp>
      <p:sp>
        <p:nvSpPr>
          <p:cNvPr id="5" name="Нижний колонтитул 4"/>
          <p:cNvSpPr>
            <a:spLocks noGrp="1"/>
          </p:cNvSpPr>
          <p:nvPr>
            <p:ph type="ftr" sz="quarter" idx="11"/>
          </p:nvPr>
        </p:nvSpPr>
        <p:spPr/>
        <p:txBody>
          <a:bodyPr/>
          <a:lstStyle/>
          <a:p>
            <a:pPr>
              <a:defRPr/>
            </a:pPr>
            <a:endParaRPr lang="ru-RU" dirty="0">
              <a:solidFill>
                <a:srgbClr val="C0504D"/>
              </a:solidFill>
            </a:endParaRPr>
          </a:p>
        </p:txBody>
      </p:sp>
      <p:sp>
        <p:nvSpPr>
          <p:cNvPr id="6" name="Номер слайда 5"/>
          <p:cNvSpPr>
            <a:spLocks noGrp="1"/>
          </p:cNvSpPr>
          <p:nvPr>
            <p:ph type="sldNum" sz="quarter" idx="12"/>
          </p:nvPr>
        </p:nvSpPr>
        <p:spPr/>
        <p:txBody>
          <a:bodyPr/>
          <a:lstStyle/>
          <a:p>
            <a:pPr>
              <a:defRPr/>
            </a:pPr>
            <a:fld id="{80385A86-A92A-4EA4-9618-82E9287A24DC}" type="slidenum">
              <a:rPr lang="ru-RU" smtClean="0"/>
              <a:pPr>
                <a:defRPr/>
              </a:pPr>
              <a:t>‹#›</a:t>
            </a:fld>
            <a:endParaRPr lang="ru-RU" dirty="0"/>
          </a:p>
        </p:txBody>
      </p:sp>
    </p:spTree>
    <p:extLst>
      <p:ext uri="{BB962C8B-B14F-4D97-AF65-F5344CB8AC3E}">
        <p14:creationId xmlns:p14="http://schemas.microsoft.com/office/powerpoint/2010/main" val="423014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7"/>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7"/>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1A2AD79C-1AF5-460E-8363-4C3AA3833604}" type="datetime1">
              <a:rPr lang="ru-RU" smtClean="0">
                <a:solidFill>
                  <a:srgbClr val="C0504D"/>
                </a:solidFill>
              </a:rPr>
              <a:pPr>
                <a:defRPr/>
              </a:pPr>
              <a:t>19.03.2021</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F029D096-54BB-47B4-BC44-E02B886345BE}" type="slidenum">
              <a:rPr lang="ru-RU" smtClean="0"/>
              <a:pPr>
                <a:defRPr/>
              </a:pPr>
              <a:t>‹#›</a:t>
            </a:fld>
            <a:endParaRPr lang="ru-RU" dirty="0"/>
          </a:p>
        </p:txBody>
      </p:sp>
    </p:spTree>
    <p:extLst>
      <p:ext uri="{BB962C8B-B14F-4D97-AF65-F5344CB8AC3E}">
        <p14:creationId xmlns:p14="http://schemas.microsoft.com/office/powerpoint/2010/main" val="211952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9"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9"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pPr>
              <a:defRPr/>
            </a:pPr>
            <a:fld id="{BF705A0E-2AE5-49B9-A4D4-E04509C1B171}" type="datetime1">
              <a:rPr lang="ru-RU" smtClean="0">
                <a:solidFill>
                  <a:srgbClr val="C0504D"/>
                </a:solidFill>
              </a:rPr>
              <a:pPr>
                <a:defRPr/>
              </a:pPr>
              <a:t>19.03.2021</a:t>
            </a:fld>
            <a:endParaRPr lang="ru-RU" dirty="0">
              <a:solidFill>
                <a:srgbClr val="C0504D"/>
              </a:solidFill>
            </a:endParaRPr>
          </a:p>
        </p:txBody>
      </p:sp>
      <p:sp>
        <p:nvSpPr>
          <p:cNvPr id="27" name="Номер слайда 26"/>
          <p:cNvSpPr>
            <a:spLocks noGrp="1"/>
          </p:cNvSpPr>
          <p:nvPr>
            <p:ph type="sldNum" sz="quarter" idx="11"/>
          </p:nvPr>
        </p:nvSpPr>
        <p:spPr/>
        <p:txBody>
          <a:bodyPr rtlCol="0"/>
          <a:lstStyle/>
          <a:p>
            <a:pPr>
              <a:defRPr/>
            </a:pPr>
            <a:fld id="{B4FE557B-FF79-4E09-86A0-C04C69E7BBDB}" type="slidenum">
              <a:rPr lang="ru-RU" smtClean="0"/>
              <a:pPr>
                <a:defRPr/>
              </a:pPr>
              <a:t>‹#›</a:t>
            </a:fld>
            <a:endParaRPr lang="ru-RU" dirty="0"/>
          </a:p>
        </p:txBody>
      </p:sp>
      <p:sp>
        <p:nvSpPr>
          <p:cNvPr id="28" name="Нижний колонтитул 27"/>
          <p:cNvSpPr>
            <a:spLocks noGrp="1"/>
          </p:cNvSpPr>
          <p:nvPr>
            <p:ph type="ftr" sz="quarter" idx="12"/>
          </p:nvPr>
        </p:nvSpPr>
        <p:spPr/>
        <p:txBody>
          <a:bodyPr rtlCol="0"/>
          <a:lstStyle/>
          <a:p>
            <a:pPr>
              <a:defRPr/>
            </a:pPr>
            <a:endParaRPr lang="ru-RU" dirty="0">
              <a:solidFill>
                <a:srgbClr val="C0504D"/>
              </a:solidFill>
            </a:endParaRPr>
          </a:p>
        </p:txBody>
      </p:sp>
    </p:spTree>
    <p:extLst>
      <p:ext uri="{BB962C8B-B14F-4D97-AF65-F5344CB8AC3E}">
        <p14:creationId xmlns:p14="http://schemas.microsoft.com/office/powerpoint/2010/main" val="23115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fld id="{14E3F8EF-16E7-4989-A04D-A665C6253EDB}" type="datetime1">
              <a:rPr lang="ru-RU" smtClean="0">
                <a:solidFill>
                  <a:srgbClr val="C0504D"/>
                </a:solidFill>
              </a:rPr>
              <a:pPr>
                <a:defRPr/>
              </a:pPr>
              <a:t>19.03.2021</a:t>
            </a:fld>
            <a:endParaRPr lang="ru-RU" dirty="0">
              <a:solidFill>
                <a:srgbClr val="C0504D"/>
              </a:solidFill>
            </a:endParaRPr>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dirty="0">
              <a:solidFill>
                <a:srgbClr val="C0504D"/>
              </a:solidFill>
            </a:endParaRPr>
          </a:p>
        </p:txBody>
      </p:sp>
      <p:sp>
        <p:nvSpPr>
          <p:cNvPr id="5" name="Номер слайда 4"/>
          <p:cNvSpPr>
            <a:spLocks noGrp="1"/>
          </p:cNvSpPr>
          <p:nvPr>
            <p:ph type="sldNum" sz="quarter" idx="12"/>
          </p:nvPr>
        </p:nvSpPr>
        <p:spPr>
          <a:xfrm>
            <a:off x="8174736" y="2272"/>
            <a:ext cx="762000" cy="365760"/>
          </a:xfrm>
        </p:spPr>
        <p:txBody>
          <a:bodyPr/>
          <a:lstStyle/>
          <a:p>
            <a:pPr>
              <a:defRPr/>
            </a:pPr>
            <a:fld id="{8225CCA8-A029-4ACE-A2F9-2618B1ED791E}" type="slidenum">
              <a:rPr lang="ru-RU" smtClean="0"/>
              <a:pPr>
                <a:defRPr/>
              </a:pPr>
              <a:t>‹#›</a:t>
            </a:fld>
            <a:endParaRPr lang="ru-RU" dirty="0"/>
          </a:p>
        </p:txBody>
      </p:sp>
    </p:spTree>
    <p:extLst>
      <p:ext uri="{BB962C8B-B14F-4D97-AF65-F5344CB8AC3E}">
        <p14:creationId xmlns:p14="http://schemas.microsoft.com/office/powerpoint/2010/main" val="70591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BA39AC8-1A00-41C8-957D-33F11B962215}" type="datetime1">
              <a:rPr lang="ru-RU" smtClean="0">
                <a:solidFill>
                  <a:srgbClr val="C0504D"/>
                </a:solidFill>
              </a:rPr>
              <a:pPr>
                <a:defRPr/>
              </a:pPr>
              <a:t>19.03.2021</a:t>
            </a:fld>
            <a:endParaRPr lang="ru-RU" dirty="0">
              <a:solidFill>
                <a:srgbClr val="C0504D"/>
              </a:solidFill>
            </a:endParaRPr>
          </a:p>
        </p:txBody>
      </p:sp>
      <p:sp>
        <p:nvSpPr>
          <p:cNvPr id="3" name="Нижний колонтитул 2"/>
          <p:cNvSpPr>
            <a:spLocks noGrp="1"/>
          </p:cNvSpPr>
          <p:nvPr>
            <p:ph type="ftr" sz="quarter" idx="11"/>
          </p:nvPr>
        </p:nvSpPr>
        <p:spPr/>
        <p:txBody>
          <a:bodyPr/>
          <a:lstStyle/>
          <a:p>
            <a:pPr>
              <a:defRPr/>
            </a:pPr>
            <a:endParaRPr lang="ru-RU" dirty="0">
              <a:solidFill>
                <a:srgbClr val="C0504D"/>
              </a:solidFill>
            </a:endParaRPr>
          </a:p>
        </p:txBody>
      </p:sp>
      <p:sp>
        <p:nvSpPr>
          <p:cNvPr id="4" name="Номер слайда 3"/>
          <p:cNvSpPr>
            <a:spLocks noGrp="1"/>
          </p:cNvSpPr>
          <p:nvPr>
            <p:ph type="sldNum" sz="quarter" idx="12"/>
          </p:nvPr>
        </p:nvSpPr>
        <p:spPr/>
        <p:txBody>
          <a:bodyPr/>
          <a:lstStyle/>
          <a:p>
            <a:pPr>
              <a:defRPr/>
            </a:pPr>
            <a:fld id="{20FCF6E5-903C-4741-80A7-091C08420D98}" type="slidenum">
              <a:rPr lang="ru-RU" smtClean="0"/>
              <a:pPr>
                <a:defRPr/>
              </a:pPr>
              <a:t>‹#›</a:t>
            </a:fld>
            <a:endParaRPr lang="ru-RU" dirty="0"/>
          </a:p>
        </p:txBody>
      </p:sp>
    </p:spTree>
    <p:extLst>
      <p:ext uri="{BB962C8B-B14F-4D97-AF65-F5344CB8AC3E}">
        <p14:creationId xmlns:p14="http://schemas.microsoft.com/office/powerpoint/2010/main" val="390607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fld id="{C1D8F5F5-41AD-49ED-A81E-C1429E80AB20}" type="datetime1">
              <a:rPr lang="ru-RU" smtClean="0">
                <a:solidFill>
                  <a:srgbClr val="C0504D"/>
                </a:solidFill>
              </a:rPr>
              <a:pPr>
                <a:defRPr/>
              </a:pPr>
              <a:t>19.03.2021</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84B3E528-E862-49EE-BC26-EE88018891AB}" type="slidenum">
              <a:rPr lang="ru-RU" smtClean="0"/>
              <a:pPr>
                <a:defRPr/>
              </a:pPr>
              <a:t>‹#›</a:t>
            </a:fld>
            <a:endParaRPr lang="ru-RU" dirty="0"/>
          </a:p>
        </p:txBody>
      </p:sp>
    </p:spTree>
    <p:extLst>
      <p:ext uri="{BB962C8B-B14F-4D97-AF65-F5344CB8AC3E}">
        <p14:creationId xmlns:p14="http://schemas.microsoft.com/office/powerpoint/2010/main" val="124600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7" y="1109163"/>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a:t>Вставка рисунка</a:t>
            </a:r>
            <a:endParaRPr kumimoji="0" lang="en-US" dirty="0"/>
          </a:p>
        </p:txBody>
      </p:sp>
      <p:sp>
        <p:nvSpPr>
          <p:cNvPr id="4" name="Текст 3"/>
          <p:cNvSpPr>
            <a:spLocks noGrp="1"/>
          </p:cNvSpPr>
          <p:nvPr>
            <p:ph type="body" sz="half" idx="2"/>
          </p:nvPr>
        </p:nvSpPr>
        <p:spPr>
          <a:xfrm>
            <a:off x="6088443" y="3274311"/>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pPr>
              <a:defRPr/>
            </a:pPr>
            <a:fld id="{19A3960E-B09B-46FD-A848-A8053ED6E681}" type="datetime1">
              <a:rPr lang="ru-RU" smtClean="0">
                <a:solidFill>
                  <a:srgbClr val="C0504D"/>
                </a:solidFill>
              </a:rPr>
              <a:pPr>
                <a:defRPr/>
              </a:pPr>
              <a:t>19.03.2021</a:t>
            </a:fld>
            <a:endParaRPr lang="ru-RU" dirty="0">
              <a:solidFill>
                <a:srgbClr val="C0504D"/>
              </a:solidFill>
            </a:endParaRPr>
          </a:p>
        </p:txBody>
      </p:sp>
      <p:sp>
        <p:nvSpPr>
          <p:cNvPr id="6" name="Нижний колонтитул 5"/>
          <p:cNvSpPr>
            <a:spLocks noGrp="1"/>
          </p:cNvSpPr>
          <p:nvPr>
            <p:ph type="ftr" sz="quarter" idx="11"/>
          </p:nvPr>
        </p:nvSpPr>
        <p:spPr/>
        <p:txBody>
          <a:bodyPr/>
          <a:lstStyle/>
          <a:p>
            <a:pPr>
              <a:defRPr/>
            </a:pPr>
            <a:endParaRPr lang="ru-RU" dirty="0">
              <a:solidFill>
                <a:srgbClr val="C0504D"/>
              </a:solidFill>
            </a:endParaRPr>
          </a:p>
        </p:txBody>
      </p:sp>
      <p:sp>
        <p:nvSpPr>
          <p:cNvPr id="7" name="Номер слайда 6"/>
          <p:cNvSpPr>
            <a:spLocks noGrp="1"/>
          </p:cNvSpPr>
          <p:nvPr>
            <p:ph type="sldNum" sz="quarter" idx="12"/>
          </p:nvPr>
        </p:nvSpPr>
        <p:spPr/>
        <p:txBody>
          <a:bodyPr/>
          <a:lstStyle/>
          <a:p>
            <a:pPr>
              <a:defRPr/>
            </a:pPr>
            <a:fld id="{79440790-7843-4A66-BC88-B6E142EDED79}" type="slidenum">
              <a:rPr lang="ru-RU" smtClean="0"/>
              <a:pPr>
                <a:defRPr/>
              </a:pPr>
              <a:t>‹#›</a:t>
            </a:fld>
            <a:endParaRPr lang="ru-RU" dirty="0"/>
          </a:p>
        </p:txBody>
      </p:sp>
    </p:spTree>
    <p:extLst>
      <p:ext uri="{BB962C8B-B14F-4D97-AF65-F5344CB8AC3E}">
        <p14:creationId xmlns:p14="http://schemas.microsoft.com/office/powerpoint/2010/main" val="413332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21"/>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0" name="Прямоугольник 29"/>
          <p:cNvSpPr/>
          <p:nvPr/>
        </p:nvSpPr>
        <p:spPr>
          <a:xfrm>
            <a:off x="3" y="308279"/>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1" name="Прямоугольник 30"/>
          <p:cNvSpPr/>
          <p:nvPr/>
        </p:nvSpPr>
        <p:spPr>
          <a:xfrm flipV="1">
            <a:off x="5410185" y="360249"/>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2" name="Прямоугольник 31"/>
          <p:cNvSpPr/>
          <p:nvPr/>
        </p:nvSpPr>
        <p:spPr>
          <a:xfrm flipV="1">
            <a:off x="5410204" y="440115"/>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useBgFill="1">
        <p:nvSpPr>
          <p:cNvPr id="34" name="Скругленный прямоугольник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5" name="Прямоугольник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base">
              <a:spcBef>
                <a:spcPct val="0"/>
              </a:spcBef>
              <a:spcAft>
                <a:spcPct val="0"/>
              </a:spcAft>
            </a:pPr>
            <a:fld id="{6F3D2DE1-ABB2-417D-9E97-A0B354CE6B71}" type="datetime1">
              <a:rPr lang="ru-RU" smtClean="0">
                <a:solidFill>
                  <a:srgbClr val="C0504D"/>
                </a:solidFill>
                <a:latin typeface="Arial" charset="0"/>
              </a:rPr>
              <a:pPr fontAlgn="base">
                <a:spcBef>
                  <a:spcPct val="0"/>
                </a:spcBef>
                <a:spcAft>
                  <a:spcPct val="0"/>
                </a:spcAft>
              </a:pPr>
              <a:t>19.03.2021</a:t>
            </a:fld>
            <a:endParaRPr lang="en-US" dirty="0">
              <a:solidFill>
                <a:srgbClr val="C0504D"/>
              </a:solidFill>
              <a:latin typeface="Arial" charset="0"/>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base">
              <a:spcBef>
                <a:spcPct val="0"/>
              </a:spcBef>
              <a:spcAft>
                <a:spcPct val="0"/>
              </a:spcAft>
            </a:pPr>
            <a:endParaRPr lang="en-US" dirty="0">
              <a:solidFill>
                <a:srgbClr val="C0504D"/>
              </a:solidFill>
              <a:latin typeface="Arial" charset="0"/>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base">
              <a:spcBef>
                <a:spcPct val="0"/>
              </a:spcBef>
              <a:spcAft>
                <a:spcPct val="0"/>
              </a:spcAft>
              <a:defRPr/>
            </a:pPr>
            <a:fld id="{100C51C1-313E-498A-A33E-EDB43AC6CAA6}" type="slidenum">
              <a:rPr lang="ru-RU" smtClean="0">
                <a:latin typeface="Arial" charset="0"/>
              </a:rPr>
              <a:pPr fontAlgn="base">
                <a:spcBef>
                  <a:spcPct val="0"/>
                </a:spcBef>
                <a:spcAft>
                  <a:spcPct val="0"/>
                </a:spcAft>
                <a:defRPr/>
              </a:pPr>
              <a:t>‹#›</a:t>
            </a:fld>
            <a:endParaRPr lang="ru-RU" dirty="0">
              <a:latin typeface="Arial" charset="0"/>
            </a:endParaRPr>
          </a:p>
        </p:txBody>
      </p:sp>
    </p:spTree>
    <p:extLst>
      <p:ext uri="{BB962C8B-B14F-4D97-AF65-F5344CB8AC3E}">
        <p14:creationId xmlns:p14="http://schemas.microsoft.com/office/powerpoint/2010/main" val="40271118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19.03.2021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14282" y="0"/>
            <a:ext cx="8746232" cy="1470025"/>
          </a:xfrm>
        </p:spPr>
        <p:txBody>
          <a:bodyPr>
            <a:normAutofit fontScale="90000"/>
          </a:bodyPr>
          <a:lstStyle/>
          <a:p>
            <a:pPr marL="182880" indent="0" algn="ctr" eaLnBrk="1" hangingPunct="1">
              <a:buNone/>
              <a:defRPr/>
            </a:pPr>
            <a:r>
              <a:rPr lang="ru-RU" sz="2400" b="1" dirty="0">
                <a:effectLst>
                  <a:outerShdw blurRad="38100" dist="38100" dir="2700000" algn="tl">
                    <a:srgbClr val="000000">
                      <a:alpha val="43137"/>
                    </a:srgbClr>
                  </a:outerShdw>
                </a:effectLst>
              </a:rPr>
              <a:t>Администрация Казанского сельского поселения</a:t>
            </a:r>
            <a:br>
              <a:rPr lang="ru-RU" sz="2600" dirty="0"/>
            </a:br>
            <a:br>
              <a:rPr lang="ru-RU" sz="2600" dirty="0"/>
            </a:br>
            <a:endParaRPr lang="ru-RU" sz="4500" dirty="0">
              <a:solidFill>
                <a:schemeClr val="bg2"/>
              </a:solidFill>
              <a:effectLst>
                <a:outerShdw blurRad="38100" dist="38100" dir="2700000" algn="tl">
                  <a:srgbClr val="000000"/>
                </a:outerShdw>
              </a:effectLst>
            </a:endParaRPr>
          </a:p>
        </p:txBody>
      </p:sp>
      <p:sp>
        <p:nvSpPr>
          <p:cNvPr id="11267" name="Rectangle 3"/>
          <p:cNvSpPr>
            <a:spLocks noGrp="1" noChangeArrowheads="1"/>
          </p:cNvSpPr>
          <p:nvPr>
            <p:ph type="subTitle" idx="1"/>
          </p:nvPr>
        </p:nvSpPr>
        <p:spPr>
          <a:xfrm>
            <a:off x="286954" y="4286256"/>
            <a:ext cx="8712968" cy="2308815"/>
          </a:xfrm>
        </p:spPr>
        <p:txBody>
          <a:bodyPr>
            <a:normAutofit fontScale="92500" lnSpcReduction="20000"/>
          </a:bodyPr>
          <a:lstStyle/>
          <a:p>
            <a:pPr algn="ctr" eaLnBrk="1" hangingPunct="1"/>
            <a:r>
              <a:rPr lang="ru-RU" sz="3300" b="1" dirty="0">
                <a:effectLst>
                  <a:outerShdw blurRad="38100" dist="38100" dir="2700000" algn="tl">
                    <a:srgbClr val="000000">
                      <a:alpha val="43137"/>
                    </a:srgbClr>
                  </a:outerShdw>
                </a:effectLst>
                <a:latin typeface="Georgia" pitchFamily="18" charset="0"/>
              </a:rPr>
              <a:t>Бюджет</a:t>
            </a:r>
          </a:p>
          <a:p>
            <a:pPr algn="ctr" eaLnBrk="1" hangingPunct="1"/>
            <a:r>
              <a:rPr lang="ru-RU" sz="3300" b="1" dirty="0">
                <a:effectLst>
                  <a:outerShdw blurRad="38100" dist="38100" dir="2700000" algn="tl">
                    <a:srgbClr val="000000">
                      <a:alpha val="43137"/>
                    </a:srgbClr>
                  </a:outerShdw>
                </a:effectLst>
                <a:latin typeface="Georgia" pitchFamily="18" charset="0"/>
              </a:rPr>
              <a:t>Казанского сельского поселения </a:t>
            </a:r>
            <a:r>
              <a:rPr lang="ru-RU" sz="3300" b="1" dirty="0" err="1">
                <a:effectLst>
                  <a:outerShdw blurRad="38100" dist="38100" dir="2700000" algn="tl">
                    <a:srgbClr val="000000">
                      <a:alpha val="43137"/>
                    </a:srgbClr>
                  </a:outerShdw>
                </a:effectLst>
                <a:latin typeface="Georgia" pitchFamily="18" charset="0"/>
              </a:rPr>
              <a:t>Верхнедонского</a:t>
            </a:r>
            <a:r>
              <a:rPr lang="ru-RU" sz="3300" b="1" dirty="0">
                <a:effectLst>
                  <a:outerShdw blurRad="38100" dist="38100" dir="2700000" algn="tl">
                    <a:srgbClr val="000000">
                      <a:alpha val="43137"/>
                    </a:srgbClr>
                  </a:outerShdw>
                </a:effectLst>
                <a:latin typeface="Georgia" pitchFamily="18" charset="0"/>
              </a:rPr>
              <a:t> района</a:t>
            </a:r>
          </a:p>
          <a:p>
            <a:pPr algn="ctr" eaLnBrk="1" hangingPunct="1"/>
            <a:r>
              <a:rPr lang="ru-RU" sz="3300" b="1" dirty="0">
                <a:effectLst>
                  <a:outerShdw blurRad="38100" dist="38100" dir="2700000" algn="tl">
                    <a:srgbClr val="000000">
                      <a:alpha val="43137"/>
                    </a:srgbClr>
                  </a:outerShdw>
                </a:effectLst>
                <a:latin typeface="Georgia" pitchFamily="18" charset="0"/>
              </a:rPr>
              <a:t>на 2021 год и на период 2022 и </a:t>
            </a:r>
            <a:r>
              <a:rPr lang="ru-RU" sz="3500" b="1" dirty="0">
                <a:effectLst>
                  <a:outerShdw blurRad="38100" dist="38100" dir="2700000" algn="tl">
                    <a:srgbClr val="000000">
                      <a:alpha val="43137"/>
                    </a:srgbClr>
                  </a:outerShdw>
                </a:effectLst>
                <a:latin typeface="Georgia" pitchFamily="18" charset="0"/>
              </a:rPr>
              <a:t>2023</a:t>
            </a:r>
            <a:r>
              <a:rPr lang="ru-RU" sz="3300" b="1" dirty="0">
                <a:effectLst>
                  <a:outerShdw blurRad="38100" dist="38100" dir="2700000" algn="tl">
                    <a:srgbClr val="000000">
                      <a:alpha val="43137"/>
                    </a:srgbClr>
                  </a:outerShdw>
                </a:effectLst>
                <a:latin typeface="Georgia" pitchFamily="18" charset="0"/>
              </a:rPr>
              <a:t> годов</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6"/>
            <a:ext cx="8011692" cy="343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85862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7"/>
          <p:cNvSpPr>
            <a:spLocks noGrp="1"/>
          </p:cNvSpPr>
          <p:nvPr>
            <p:ph type="title"/>
          </p:nvPr>
        </p:nvSpPr>
        <p:spPr>
          <a:xfrm>
            <a:off x="251520" y="726972"/>
            <a:ext cx="8784976" cy="1066800"/>
          </a:xfrm>
        </p:spPr>
        <p:txBody>
          <a:bodyPr>
            <a:noAutofit/>
          </a:bodyPr>
          <a:lstStyle/>
          <a:p>
            <a:pPr algn="ctr" fontAlgn="base">
              <a:spcAft>
                <a:spcPct val="0"/>
              </a:spcAft>
              <a:defRPr/>
            </a:pPr>
            <a:r>
              <a:rPr lang="ru-RU" sz="2300" b="1" dirty="0">
                <a:solidFill>
                  <a:srgbClr val="0070C0"/>
                </a:solidFill>
                <a:effectLst>
                  <a:outerShdw blurRad="38100" dist="38100" dir="2700000" algn="tl">
                    <a:srgbClr val="000000">
                      <a:alpha val="43137"/>
                    </a:srgbClr>
                  </a:outerShdw>
                </a:effectLst>
                <a:cs typeface="Times New Roman" pitchFamily="18" charset="0"/>
              </a:rPr>
              <a:t>Доля муниципальных программ в общем объёме расходов, запланированных на реализацию муниципальных программ Казанского сельского поселения в 2021 году</a:t>
            </a:r>
            <a:endParaRPr lang="ru-RU" sz="23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3873831077"/>
              </p:ext>
            </p:extLst>
          </p:nvPr>
        </p:nvGraphicFramePr>
        <p:xfrm>
          <a:off x="-468560" y="1988840"/>
          <a:ext cx="92525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508104" y="7322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extLst>
      <p:ext uri="{BB962C8B-B14F-4D97-AF65-F5344CB8AC3E}">
        <p14:creationId xmlns:p14="http://schemas.microsoft.com/office/powerpoint/2010/main" val="48962162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22" y="1137425"/>
            <a:ext cx="4126565" cy="24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21088"/>
            <a:ext cx="52863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Users\User\Desktop\ГОМОНОВ\альбом бюджет\программы\IMG_2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13" y="4214818"/>
            <a:ext cx="4163278" cy="3122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812" y="4214818"/>
            <a:ext cx="2302188" cy="306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3643306" y="571480"/>
            <a:ext cx="4572000" cy="3083921"/>
          </a:xfrm>
          <a:prstGeom prst="rect">
            <a:avLst/>
          </a:prstGeom>
        </p:spPr>
        <p:txBody>
          <a:bodyPr>
            <a:spAutoFit/>
          </a:bodyPr>
          <a:lstStyle/>
          <a:p>
            <a:pPr>
              <a:lnSpc>
                <a:spcPct val="120000"/>
              </a:lnSpc>
            </a:pPr>
            <a:r>
              <a:rPr lang="ru-RU" dirty="0">
                <a:ea typeface="Times New Roman"/>
              </a:rPr>
              <a:t>-</a:t>
            </a:r>
            <a:r>
              <a:rPr lang="ru-RU" sz="1200" dirty="0">
                <a:ea typeface="Times New Roman"/>
              </a:rPr>
              <a:t>Целью муниципальной программы является </a:t>
            </a:r>
            <a:r>
              <a:rPr lang="ru-RU" sz="1200" dirty="0">
                <a:solidFill>
                  <a:srgbClr val="000000"/>
                </a:solidFill>
                <a:ea typeface="Times New Roman"/>
              </a:rPr>
              <a:t>создание  </a:t>
            </a:r>
          </a:p>
          <a:p>
            <a:pPr>
              <a:lnSpc>
                <a:spcPct val="120000"/>
              </a:lnSpc>
            </a:pPr>
            <a:r>
              <a:rPr lang="ru-RU" sz="1200" dirty="0">
                <a:solidFill>
                  <a:srgbClr val="000000"/>
                </a:solidFill>
                <a:ea typeface="Times New Roman"/>
              </a:rPr>
              <a:t> условий для устойчивого функционирования  </a:t>
            </a:r>
          </a:p>
          <a:p>
            <a:pPr>
              <a:lnSpc>
                <a:spcPct val="120000"/>
              </a:lnSpc>
            </a:pPr>
            <a:r>
              <a:rPr lang="ru-RU" sz="1200" dirty="0">
                <a:solidFill>
                  <a:srgbClr val="000000"/>
                </a:solidFill>
                <a:ea typeface="Times New Roman"/>
              </a:rPr>
              <a:t> транспортной системы </a:t>
            </a:r>
            <a:r>
              <a:rPr lang="ru-RU" sz="1200" kern="100" dirty="0">
                <a:ea typeface="Times New Roman"/>
              </a:rPr>
              <a:t>Казанского сельского поселения</a:t>
            </a:r>
            <a:r>
              <a:rPr lang="ru-RU" sz="1200" dirty="0">
                <a:solidFill>
                  <a:srgbClr val="000000"/>
                </a:solidFill>
                <a:ea typeface="Times New Roman"/>
              </a:rPr>
              <a:t>,   </a:t>
            </a:r>
          </a:p>
          <a:p>
            <a:pPr>
              <a:lnSpc>
                <a:spcPct val="120000"/>
              </a:lnSpc>
            </a:pPr>
            <a:r>
              <a:rPr lang="ru-RU" sz="1200" dirty="0">
                <a:solidFill>
                  <a:srgbClr val="000000"/>
                </a:solidFill>
                <a:ea typeface="Times New Roman"/>
              </a:rPr>
              <a:t> повышение уровня безопасности дорожного движения.</a:t>
            </a:r>
          </a:p>
          <a:p>
            <a:pPr>
              <a:lnSpc>
                <a:spcPct val="120000"/>
              </a:lnSpc>
            </a:pPr>
            <a:endParaRPr lang="ru-RU" sz="1200" dirty="0">
              <a:solidFill>
                <a:srgbClr val="000000"/>
              </a:solidFill>
              <a:ea typeface="Times New Roman"/>
            </a:endParaRPr>
          </a:p>
          <a:p>
            <a:pPr marL="82532" indent="-82532" defTabSz="914218">
              <a:lnSpc>
                <a:spcPct val="120000"/>
              </a:lnSpc>
              <a:spcBef>
                <a:spcPts val="0"/>
              </a:spcBef>
              <a:buNone/>
              <a:tabLst>
                <a:tab pos="355528" algn="l"/>
              </a:tabLst>
            </a:pPr>
            <a:r>
              <a:rPr lang="ru-RU" sz="1200" dirty="0">
                <a:ea typeface="Times New Roman"/>
              </a:rPr>
              <a:t>-Расходы бюджета сельского поселения  в 2021  году  на муниципальную программу составят  5186,5тыс. руб.</a:t>
            </a:r>
            <a:r>
              <a:rPr lang="ru-RU" sz="1200" dirty="0">
                <a:solidFill>
                  <a:prstClr val="black"/>
                </a:solidFill>
              </a:rPr>
              <a:t>  </a:t>
            </a:r>
            <a:endParaRPr lang="ru-RU" sz="1200" dirty="0">
              <a:solidFill>
                <a:prstClr val="black"/>
              </a:solidFill>
              <a:latin typeface="Times New Roman" pitchFamily="18" charset="0"/>
              <a:cs typeface="Times New Roman" pitchFamily="18" charset="0"/>
            </a:endParaRPr>
          </a:p>
          <a:p>
            <a:pPr marL="82532" indent="-82532" defTabSz="914218">
              <a:lnSpc>
                <a:spcPct val="120000"/>
              </a:lnSpc>
              <a:spcBef>
                <a:spcPts val="0"/>
              </a:spcBef>
              <a:buNone/>
              <a:tabLst>
                <a:tab pos="355528" algn="l"/>
              </a:tabLst>
            </a:pPr>
            <a:endParaRPr lang="ru-RU" sz="1200" dirty="0">
              <a:solidFill>
                <a:prstClr val="black"/>
              </a:solidFill>
              <a:latin typeface="Times New Roman" pitchFamily="18" charset="0"/>
              <a:cs typeface="Times New Roman" pitchFamily="18" charset="0"/>
            </a:endParaRPr>
          </a:p>
          <a:p>
            <a:pPr algn="just">
              <a:lnSpc>
                <a:spcPct val="120000"/>
              </a:lnSpc>
            </a:pPr>
            <a:r>
              <a:rPr lang="ru-RU" sz="1200" dirty="0">
                <a:solidFill>
                  <a:srgbClr val="000000"/>
                </a:solidFill>
                <a:ea typeface="Calibri"/>
              </a:rPr>
              <a:t>-Бюджетные ассигнования  будут направлены на </a:t>
            </a:r>
            <a:r>
              <a:rPr lang="ru-RU" sz="1200" dirty="0">
                <a:solidFill>
                  <a:srgbClr val="000000"/>
                </a:solidFill>
                <a:ea typeface="Times New Roman"/>
              </a:rPr>
              <a:t> обеспечение стабильного развития современной системы обеспечения безопасности дорожного движения на </a:t>
            </a:r>
            <a:r>
              <a:rPr lang="ru-RU" sz="1200" dirty="0" err="1">
                <a:solidFill>
                  <a:srgbClr val="000000"/>
                </a:solidFill>
                <a:ea typeface="Times New Roman"/>
              </a:rPr>
              <a:t>внутрипоселковых</a:t>
            </a:r>
            <a:r>
              <a:rPr lang="ru-RU" sz="1200" dirty="0">
                <a:solidFill>
                  <a:srgbClr val="000000"/>
                </a:solidFill>
                <a:ea typeface="Times New Roman"/>
              </a:rPr>
              <a:t> </a:t>
            </a:r>
            <a:r>
              <a:rPr lang="ru-RU" sz="1200" dirty="0">
                <a:ea typeface="Times New Roman"/>
              </a:rPr>
              <a:t>автомобильных дорогах в Казанском сельском поселении</a:t>
            </a:r>
            <a:r>
              <a:rPr lang="ru-RU" sz="1200" dirty="0">
                <a:solidFill>
                  <a:srgbClr val="000000"/>
                </a:solidFill>
                <a:ea typeface="Times New Roman"/>
              </a:rPr>
              <a:t>.</a:t>
            </a:r>
            <a:endParaRPr lang="ru-RU" sz="1200" dirty="0">
              <a:ea typeface="Times New Roman"/>
            </a:endParaRPr>
          </a:p>
          <a:p>
            <a:pPr algn="just">
              <a:lnSpc>
                <a:spcPct val="120000"/>
              </a:lnSpc>
            </a:pPr>
            <a:r>
              <a:rPr lang="ru-RU" sz="1200" kern="100" dirty="0">
                <a:ea typeface="Times New Roman"/>
              </a:rPr>
              <a:t> </a:t>
            </a:r>
            <a:endParaRPr lang="ru-RU" sz="1200" dirty="0"/>
          </a:p>
        </p:txBody>
      </p:sp>
      <p:sp>
        <p:nvSpPr>
          <p:cNvPr id="2" name="Прямоугольник 1"/>
          <p:cNvSpPr/>
          <p:nvPr/>
        </p:nvSpPr>
        <p:spPr>
          <a:xfrm>
            <a:off x="5580112" y="76834"/>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0042"/>
            <a:ext cx="3532859"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565" y="642918"/>
            <a:ext cx="3191435" cy="23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Группа 7"/>
          <p:cNvGrpSpPr/>
          <p:nvPr/>
        </p:nvGrpSpPr>
        <p:grpSpPr>
          <a:xfrm>
            <a:off x="3523673" y="1142984"/>
            <a:ext cx="2428892" cy="1285884"/>
            <a:chOff x="3272266" y="3425"/>
            <a:chExt cx="2408842" cy="1445305"/>
          </a:xfrm>
          <a:scene3d>
            <a:camera prst="orthographicFront"/>
            <a:lightRig rig="flat" dir="t"/>
          </a:scene3d>
        </p:grpSpPr>
        <p:sp>
          <p:nvSpPr>
            <p:cNvPr id="9" name="Блок-схема: перфолента 8"/>
            <p:cNvSpPr/>
            <p:nvPr/>
          </p:nvSpPr>
          <p:spPr>
            <a:xfrm>
              <a:off x="3272266" y="342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10" name="Блок-схема: перфолента 4"/>
            <p:cNvSpPr/>
            <p:nvPr/>
          </p:nvSpPr>
          <p:spPr>
            <a:xfrm>
              <a:off x="3272266"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Муниципальная политика </a:t>
              </a:r>
            </a:p>
          </p:txBody>
        </p:sp>
      </p:grpSp>
      <p:sp>
        <p:nvSpPr>
          <p:cNvPr id="14" name="Прямоугольник 13"/>
          <p:cNvSpPr/>
          <p:nvPr/>
        </p:nvSpPr>
        <p:spPr>
          <a:xfrm>
            <a:off x="2357422" y="3103126"/>
            <a:ext cx="4572000" cy="3108543"/>
          </a:xfrm>
          <a:prstGeom prst="rect">
            <a:avLst/>
          </a:prstGeom>
        </p:spPr>
        <p:txBody>
          <a:bodyPr>
            <a:spAutoFit/>
          </a:bodyPr>
          <a:lstStyle/>
          <a:p>
            <a:pPr algn="just"/>
            <a:r>
              <a:rPr lang="ru-RU" sz="1400" dirty="0">
                <a:ea typeface="Times New Roman"/>
              </a:rPr>
              <a:t>-Целью муниципальной программы «Муниципальная политика» является </a:t>
            </a:r>
            <a:r>
              <a:rPr lang="ru-RU" sz="1400" dirty="0">
                <a:solidFill>
                  <a:srgbClr val="000000"/>
                </a:solidFill>
                <a:ea typeface="Times New Roman"/>
              </a:rPr>
              <a:t>развитие муниципального управления и муниципальной службы.</a:t>
            </a:r>
          </a:p>
          <a:p>
            <a:pPr algn="just"/>
            <a:endParaRPr lang="ru-RU" sz="1400" dirty="0">
              <a:solidFill>
                <a:srgbClr val="000000"/>
              </a:solidFill>
              <a:ea typeface="Times New Roman"/>
            </a:endParaRPr>
          </a:p>
          <a:p>
            <a:pPr marL="82532" indent="-82532" algn="just" defTabSz="914218">
              <a:spcBef>
                <a:spcPts val="0"/>
              </a:spcBef>
              <a:buNone/>
              <a:tabLst>
                <a:tab pos="82532" algn="l"/>
              </a:tabLst>
            </a:pPr>
            <a:r>
              <a:rPr lang="ru-RU" sz="1400" dirty="0">
                <a:solidFill>
                  <a:srgbClr val="000000"/>
                </a:solidFill>
                <a:ea typeface="Times New Roman"/>
              </a:rPr>
              <a:t>-Расходы бюджета сельского поселения в 2021 году             на муниципальную программу составят 278,0 тыс. руб.</a:t>
            </a:r>
            <a:r>
              <a:rPr lang="ru-RU" sz="1400" dirty="0">
                <a:solidFill>
                  <a:prstClr val="black"/>
                </a:solidFill>
              </a:rPr>
              <a:t>  </a:t>
            </a:r>
          </a:p>
          <a:p>
            <a:pPr marL="82532" indent="-82532" algn="just" defTabSz="914218">
              <a:spcBef>
                <a:spcPts val="0"/>
              </a:spcBef>
              <a:buNone/>
              <a:tabLst>
                <a:tab pos="82532" algn="l"/>
              </a:tabLst>
            </a:pPr>
            <a:endParaRPr lang="ru-RU" sz="1400" dirty="0">
              <a:solidFill>
                <a:prstClr val="black"/>
              </a:solidFill>
              <a:ea typeface="Calibri"/>
            </a:endParaRPr>
          </a:p>
          <a:p>
            <a:pPr marL="82532" indent="-82532" algn="just" defTabSz="914218">
              <a:spcBef>
                <a:spcPts val="0"/>
              </a:spcBef>
              <a:buNone/>
              <a:tabLst>
                <a:tab pos="82532" algn="l"/>
              </a:tabLst>
            </a:pPr>
            <a:r>
              <a:rPr lang="ru-RU" sz="1400" dirty="0">
                <a:ea typeface="Calibri"/>
              </a:rPr>
              <a:t>-Бюджетные ассигнования будут направлены на </a:t>
            </a:r>
            <a:r>
              <a:rPr lang="ru-RU" sz="1400" dirty="0">
                <a:ea typeface="Times New Roman"/>
              </a:rPr>
              <a:t>повышение эффективности деятельности Администрации Казанского сельского поселения, повышение уровня доверия населения к муниципальным служащим, повышение уровня профессиональной компетентности муниципальных служащих </a:t>
            </a:r>
            <a:r>
              <a:rPr lang="ru-RU" sz="1400" dirty="0">
                <a:solidFill>
                  <a:srgbClr val="0D0D0D"/>
                </a:solidFill>
                <a:ea typeface="Times New Roman"/>
              </a:rPr>
              <a:t>Казанского сельского поселения</a:t>
            </a:r>
            <a:r>
              <a:rPr lang="ru-RU" sz="1400" dirty="0">
                <a:ea typeface="Times New Roman"/>
              </a:rPr>
              <a:t>.</a:t>
            </a:r>
          </a:p>
        </p:txBody>
      </p:sp>
      <p:sp>
        <p:nvSpPr>
          <p:cNvPr id="2" name="Прямоугольник 1"/>
          <p:cNvSpPr/>
          <p:nvPr/>
        </p:nvSpPr>
        <p:spPr>
          <a:xfrm>
            <a:off x="5508104" y="100486"/>
            <a:ext cx="306045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57158" y="928670"/>
            <a:ext cx="3500462" cy="2214578"/>
            <a:chOff x="5587432" y="-157166"/>
            <a:chExt cx="2475754" cy="1445305"/>
          </a:xfrm>
          <a:scene3d>
            <a:camera prst="orthographicFront"/>
            <a:lightRig rig="flat" dir="t"/>
          </a:scene3d>
        </p:grpSpPr>
        <p:sp>
          <p:nvSpPr>
            <p:cNvPr id="6" name="Блок-схема: перфолента 5"/>
            <p:cNvSpPr/>
            <p:nvPr/>
          </p:nvSpPr>
          <p:spPr>
            <a:xfrm>
              <a:off x="5654344" y="-157166"/>
              <a:ext cx="2408842" cy="1445305"/>
            </a:xfrm>
            <a:prstGeom prst="flowChartPunchedTape">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7" name="Блок-схема: перфолента 4"/>
            <p:cNvSpPr/>
            <p:nvPr/>
          </p:nvSpPr>
          <p:spPr>
            <a:xfrm>
              <a:off x="5587432" y="29248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Социальная поддержка граждан</a:t>
              </a:r>
            </a:p>
          </p:txBody>
        </p:sp>
      </p:grpSp>
      <p:pic>
        <p:nvPicPr>
          <p:cNvPr id="8" name="Picture 2" descr="http://www.profi-forex.org/system/news/d/a/entry10082726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4" y="714356"/>
            <a:ext cx="4032721" cy="274503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5720" y="3429000"/>
            <a:ext cx="8572560" cy="2862322"/>
          </a:xfrm>
          <a:prstGeom prst="rect">
            <a:avLst/>
          </a:prstGeom>
        </p:spPr>
        <p:txBody>
          <a:bodyPr wrap="square">
            <a:spAutoFit/>
          </a:bodyPr>
          <a:lstStyle/>
          <a:p>
            <a:r>
              <a:rPr lang="ru-RU" dirty="0">
                <a:latin typeface="Times New Roman" pitchFamily="18" charset="0"/>
                <a:ea typeface="Times New Roman"/>
              </a:rPr>
              <a:t>- Целью муниципальной программы «Социальная поддержка граждан» является:</a:t>
            </a:r>
            <a:br>
              <a:rPr lang="ru-RU" dirty="0">
                <a:latin typeface="Times New Roman" pitchFamily="18" charset="0"/>
                <a:ea typeface="Times New Roman"/>
              </a:rPr>
            </a:br>
            <a:r>
              <a:rPr lang="ru-RU" dirty="0">
                <a:latin typeface="Times New Roman" pitchFamily="18" charset="0"/>
                <a:ea typeface="Times New Roman"/>
              </a:rPr>
              <a:t>п</a:t>
            </a:r>
            <a:r>
              <a:rPr lang="ru-RU" dirty="0">
                <a:latin typeface="Times New Roman" pitchFamily="18" charset="0"/>
                <a:ea typeface="Calibri"/>
              </a:rPr>
              <a:t>овышение качества жизни отдельных категорий населения</a:t>
            </a:r>
            <a:r>
              <a:rPr lang="ru-RU" dirty="0">
                <a:latin typeface="Times New Roman" pitchFamily="18" charset="0"/>
                <a:ea typeface="Times New Roman"/>
              </a:rPr>
              <a:t>.</a:t>
            </a:r>
            <a:br>
              <a:rPr lang="ru-RU" dirty="0">
                <a:latin typeface="Times New Roman" pitchFamily="18" charset="0"/>
                <a:ea typeface="Times New Roman"/>
              </a:rPr>
            </a:br>
            <a:br>
              <a:rPr lang="ru-RU" dirty="0">
                <a:latin typeface="Times New Roman" pitchFamily="18" charset="0"/>
                <a:ea typeface="Times New Roman"/>
              </a:rPr>
            </a:br>
            <a:r>
              <a:rPr lang="ru-RU" dirty="0">
                <a:latin typeface="Times New Roman" pitchFamily="18" charset="0"/>
                <a:ea typeface="Times New Roman"/>
              </a:rPr>
              <a:t>- Расходы бюджета сельского поселения в 2021 году на муниципальную программу составят 145,1 тыс. руб.</a:t>
            </a:r>
            <a:r>
              <a:rPr lang="ru-RU" dirty="0">
                <a:latin typeface="Times New Roman" pitchFamily="18" charset="0"/>
              </a:rPr>
              <a:t>  </a:t>
            </a:r>
            <a:br>
              <a:rPr lang="ru-RU" dirty="0">
                <a:latin typeface="Times New Roman" pitchFamily="18" charset="0"/>
              </a:rPr>
            </a:br>
            <a:br>
              <a:rPr lang="ru-RU" dirty="0">
                <a:latin typeface="Times New Roman" pitchFamily="18" charset="0"/>
              </a:rPr>
            </a:br>
            <a:r>
              <a:rPr lang="ru-RU" dirty="0">
                <a:latin typeface="Times New Roman" pitchFamily="18" charset="0"/>
                <a:ea typeface="Times New Roman"/>
              </a:rPr>
              <a:t>- </a:t>
            </a:r>
            <a:r>
              <a:rPr lang="ru-RU" dirty="0">
                <a:latin typeface="Times New Roman" pitchFamily="18" charset="0"/>
                <a:ea typeface="Calibri"/>
              </a:rPr>
              <a:t>Бюджетные ассигнования будут направлены на выплату муниципальной пенсии за выслугу лет.</a:t>
            </a:r>
            <a:br>
              <a:rPr lang="ru-RU" dirty="0">
                <a:latin typeface="Times New Roman" pitchFamily="18" charset="0"/>
                <a:ea typeface="Times New Roman"/>
              </a:rPr>
            </a:br>
            <a:br>
              <a:rPr lang="ru-RU" dirty="0">
                <a:latin typeface="Times New Roman" pitchFamily="18" charset="0"/>
              </a:rPr>
            </a:br>
            <a:endParaRPr lang="ru-RU" dirty="0"/>
          </a:p>
        </p:txBody>
      </p:sp>
      <p:sp>
        <p:nvSpPr>
          <p:cNvPr id="2" name="Прямоугольник 1"/>
          <p:cNvSpPr/>
          <p:nvPr/>
        </p:nvSpPr>
        <p:spPr>
          <a:xfrm>
            <a:off x="5288476" y="113549"/>
            <a:ext cx="306045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ГОМОНОВ\альбом бюджет\Новая папка\фото\b2fc7631b015b1792cb8ceade5c1e4c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98" y="4722399"/>
            <a:ext cx="3071802" cy="2135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98" y="214290"/>
            <a:ext cx="3071802" cy="23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4290"/>
            <a:ext cx="3143240" cy="23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C:\Users\User\Desktop\ГОМОНОВ\альбом бюджет\программы\IMG_24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00546"/>
            <a:ext cx="3143273" cy="2357454"/>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286116" y="1142984"/>
            <a:ext cx="2643190" cy="4939814"/>
          </a:xfrm>
          <a:prstGeom prst="rect">
            <a:avLst/>
          </a:prstGeom>
        </p:spPr>
        <p:txBody>
          <a:bodyPr wrap="square">
            <a:spAutoFit/>
          </a:bodyPr>
          <a:lstStyle/>
          <a:p>
            <a:r>
              <a:rPr lang="ru-RU" sz="1100" dirty="0"/>
              <a:t>Целью муниципальной программы «Развитие культуры и туризма» является сохранение культурного и исторического наследия сельского поселения, обеспечение доступа граждан к культурным ценностям и участию в культурной жизни, реализация творческого потенциала населения Казанского сельского поселения.</a:t>
            </a:r>
          </a:p>
          <a:p>
            <a:r>
              <a:rPr lang="ru-RU" sz="1100" dirty="0"/>
              <a:t>- Расходы бюджета сельского поселения в 2021 году на муниципальную программу составят 1470,5  тыс. руб.  </a:t>
            </a:r>
            <a:br>
              <a:rPr lang="ru-RU" sz="1100" dirty="0"/>
            </a:br>
            <a:r>
              <a:rPr lang="ru-RU" sz="1100" dirty="0"/>
              <a:t>- Бюджетные ассигнования  будут направлены на  удовлетворительное состояние объектов культурного наследия муниципальной собственности, повышение доступности культурных ценностей для населения Казанского сельского поселения, организацию  досуга, обеспечение сохранности зданий учреждений культуры, обеспечение доступа населения к библиотечному фонду, привлекательность Казанского сельского поселения как территории, благоприятной для туризма и отдыха.</a:t>
            </a:r>
          </a:p>
          <a:p>
            <a:endParaRPr lang="ru-RU" dirty="0"/>
          </a:p>
        </p:txBody>
      </p:sp>
      <p:sp>
        <p:nvSpPr>
          <p:cNvPr id="2" name="Прямоугольник 1"/>
          <p:cNvSpPr/>
          <p:nvPr/>
        </p:nvSpPr>
        <p:spPr>
          <a:xfrm>
            <a:off x="6018715" y="214290"/>
            <a:ext cx="3028393" cy="230832"/>
          </a:xfrm>
          <a:prstGeom prst="rect">
            <a:avLst/>
          </a:prstGeom>
        </p:spPr>
        <p:txBody>
          <a:bodyPr wrap="none">
            <a:spAutoFit/>
          </a:bodyPr>
          <a:lstStyle/>
          <a:p>
            <a:pPr lvl="0">
              <a:defRPr/>
            </a:pPr>
            <a:r>
              <a:rPr lang="ru-RU" sz="9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pic>
        <p:nvPicPr>
          <p:cNvPr id="4" name="Рисунок 3">
            <a:extLst>
              <a:ext uri="{FF2B5EF4-FFF2-40B4-BE49-F238E27FC236}">
                <a16:creationId xmlns:a16="http://schemas.microsoft.com/office/drawing/2014/main" id="{3207F0F5-317E-43A9-B996-CC91FF2E5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92896"/>
            <a:ext cx="3143223" cy="2088232"/>
          </a:xfrm>
          <a:prstGeom prst="rect">
            <a:avLst/>
          </a:prstGeom>
        </p:spPr>
      </p:pic>
      <p:pic>
        <p:nvPicPr>
          <p:cNvPr id="6" name="Рисунок 5">
            <a:extLst>
              <a:ext uri="{FF2B5EF4-FFF2-40B4-BE49-F238E27FC236}">
                <a16:creationId xmlns:a16="http://schemas.microsoft.com/office/drawing/2014/main" id="{4C864992-F245-41F0-A88C-6DFCA72FC4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2149" y="2168860"/>
            <a:ext cx="3099267" cy="2736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User\Desktop\ГОМОНОВ\альбом бюджет\программы\DSC_3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0847" y="3926589"/>
            <a:ext cx="2893153" cy="2931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988" y="3926588"/>
            <a:ext cx="1959859"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C:\Users\User\Desktop\ГОМОНОВ\альбом бюджет\программы\IMG_26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772" y="3929066"/>
            <a:ext cx="2180476" cy="29289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291690" y="776175"/>
            <a:ext cx="2970494" cy="2302491"/>
            <a:chOff x="3254100" y="3017530"/>
            <a:chExt cx="2664296" cy="1899684"/>
          </a:xfrm>
          <a:scene3d>
            <a:camera prst="orthographicFront"/>
            <a:lightRig rig="flat" dir="t"/>
          </a:scene3d>
        </p:grpSpPr>
        <p:sp>
          <p:nvSpPr>
            <p:cNvPr id="11" name="Блок-схема: перфолента 10"/>
            <p:cNvSpPr/>
            <p:nvPr/>
          </p:nvSpPr>
          <p:spPr>
            <a:xfrm>
              <a:off x="3254100" y="3017530"/>
              <a:ext cx="2664296" cy="1899684"/>
            </a:xfrm>
            <a:prstGeom prst="flowChartPunchedTape">
              <a:avLst/>
            </a:prstGeom>
            <a:gradFill flip="none" rotWithShape="1">
              <a:gsLst>
                <a:gs pos="0">
                  <a:srgbClr val="D6B19C"/>
                </a:gs>
                <a:gs pos="30000">
                  <a:srgbClr val="D49E6C"/>
                </a:gs>
                <a:gs pos="70000">
                  <a:srgbClr val="A65528"/>
                </a:gs>
                <a:gs pos="100000">
                  <a:srgbClr val="663012"/>
                </a:gs>
              </a:gsLst>
              <a:lin ang="18900000" scaled="1"/>
              <a:tileRect/>
            </a:gradFill>
            <a:ln>
              <a:noFill/>
            </a:ln>
            <a:effectLst>
              <a:outerShdw blurRad="51500" dist="25400" dir="5400000" rotWithShape="0">
                <a:srgbClr val="000000">
                  <a:alpha val="40000"/>
                </a:srgbClr>
              </a:outerShdw>
            </a:effectLst>
            <a:sp3d prstMaterial="dkEdge">
              <a:bevelT w="8200" h="38100"/>
            </a:sp3d>
          </p:spPr>
        </p:sp>
        <p:sp>
          <p:nvSpPr>
            <p:cNvPr id="12" name="Блок-схема: перфолента 4"/>
            <p:cNvSpPr/>
            <p:nvPr/>
          </p:nvSpPr>
          <p:spPr>
            <a:xfrm>
              <a:off x="3254100" y="3610182"/>
              <a:ext cx="2664296" cy="1103649"/>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spcAft>
                  <a:spcPct val="35000"/>
                </a:spcAft>
                <a:defRPr/>
              </a:pPr>
              <a:r>
                <a:rPr lang="ru-RU" sz="1100" i="0" dirty="0">
                  <a:solidFill>
                    <a:sysClr val="windowText" lastClr="000000"/>
                  </a:solidFill>
                  <a:latin typeface="Georgia"/>
                </a:rPr>
                <a:t>Обеспечение качественными жилищно-коммунальными услугами населения Казанского сельского поселения и благоустройство территории  </a:t>
              </a:r>
            </a:p>
            <a:p>
              <a:pPr algn="ctr" defTabSz="488852" eaLnBrk="1" fontAlgn="auto" hangingPunct="1">
                <a:lnSpc>
                  <a:spcPct val="90000"/>
                </a:lnSpc>
                <a:spcAft>
                  <a:spcPct val="35000"/>
                </a:spcAft>
                <a:defRPr/>
              </a:pPr>
              <a:endParaRPr lang="ru-RU" sz="1100" i="0" dirty="0">
                <a:solidFill>
                  <a:sysClr val="windowText" lastClr="000000"/>
                </a:solidFill>
                <a:latin typeface="Georgia"/>
              </a:endParaRPr>
            </a:p>
          </p:txBody>
        </p:sp>
      </p:grpSp>
      <p:sp>
        <p:nvSpPr>
          <p:cNvPr id="13" name="Прямоугольник 12"/>
          <p:cNvSpPr/>
          <p:nvPr/>
        </p:nvSpPr>
        <p:spPr>
          <a:xfrm>
            <a:off x="3786182" y="642918"/>
            <a:ext cx="4714876" cy="2462213"/>
          </a:xfrm>
          <a:prstGeom prst="rect">
            <a:avLst/>
          </a:prstGeom>
        </p:spPr>
        <p:txBody>
          <a:bodyPr wrap="square">
            <a:spAutoFit/>
          </a:bodyPr>
          <a:lstStyle/>
          <a:p>
            <a:pPr lvl="0"/>
            <a:r>
              <a:rPr lang="ru-RU" sz="1100" dirty="0">
                <a:solidFill>
                  <a:srgbClr val="000000"/>
                </a:solidFill>
              </a:rPr>
              <a:t>-Целью муниципальной программы «Обеспечение качественными жилищно-коммунальными услугами населения Казанского сельского поселения и благоустройство территории» является повышение качества и надежности предоставления жилищно-коммунальных услуг населению Казанского сельского поселения. </a:t>
            </a:r>
          </a:p>
          <a:p>
            <a:pPr lvl="0"/>
            <a:endParaRPr lang="ru-RU" sz="1100" dirty="0">
              <a:solidFill>
                <a:srgbClr val="000000"/>
              </a:solidFill>
            </a:endParaRPr>
          </a:p>
          <a:p>
            <a:pPr lvl="0"/>
            <a:r>
              <a:rPr lang="ru-RU" sz="1100" dirty="0">
                <a:solidFill>
                  <a:srgbClr val="000000"/>
                </a:solidFill>
              </a:rPr>
              <a:t>-Расходы бюджета сельского поселения в 2021  году на муниципальную программу составят   1749,3 тыс. руб.  </a:t>
            </a:r>
            <a:br>
              <a:rPr lang="ru-RU" sz="1100" dirty="0">
                <a:solidFill>
                  <a:srgbClr val="000000"/>
                </a:solidFill>
              </a:rPr>
            </a:br>
            <a:br>
              <a:rPr lang="ru-RU" sz="1100" dirty="0">
                <a:solidFill>
                  <a:srgbClr val="000000"/>
                </a:solidFill>
              </a:rPr>
            </a:br>
            <a:r>
              <a:rPr lang="ru-RU" sz="1100" dirty="0">
                <a:solidFill>
                  <a:srgbClr val="000000"/>
                </a:solidFill>
              </a:rPr>
              <a:t>-Бюджетные ассигнования  будут направлены на повышение качества и надежности  коммунальных услуг, снижение экологической нагрузки, улучшение санитарной обстановки, улучшение благоустройства, создание условий для работы и отдыха жителей поселения.</a:t>
            </a:r>
          </a:p>
          <a:p>
            <a:pPr lvl="0"/>
            <a:endParaRPr lang="ru-RU" sz="1100" dirty="0">
              <a:solidFill>
                <a:srgbClr val="000000"/>
              </a:solidFill>
            </a:endParaRPr>
          </a:p>
        </p:txBody>
      </p:sp>
      <p:sp>
        <p:nvSpPr>
          <p:cNvPr id="2" name="Прямоугольник 1"/>
          <p:cNvSpPr/>
          <p:nvPr/>
        </p:nvSpPr>
        <p:spPr>
          <a:xfrm>
            <a:off x="5472665"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pic>
        <p:nvPicPr>
          <p:cNvPr id="4" name="Рисунок 3">
            <a:extLst>
              <a:ext uri="{FF2B5EF4-FFF2-40B4-BE49-F238E27FC236}">
                <a16:creationId xmlns:a16="http://schemas.microsoft.com/office/drawing/2014/main" id="{728B4A8A-14BD-4F77-9337-44045C3000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926588"/>
            <a:ext cx="2101032" cy="29314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14282" y="714356"/>
            <a:ext cx="2703096" cy="2103481"/>
            <a:chOff x="5921993" y="3375805"/>
            <a:chExt cx="2408842" cy="1445305"/>
          </a:xfrm>
          <a:scene3d>
            <a:camera prst="orthographicFront"/>
            <a:lightRig rig="flat" dir="t"/>
          </a:scene3d>
        </p:grpSpPr>
        <p:sp>
          <p:nvSpPr>
            <p:cNvPr id="8" name="Блок-схема: перфолента 7"/>
            <p:cNvSpPr/>
            <p:nvPr/>
          </p:nvSpPr>
          <p:spPr>
            <a:xfrm>
              <a:off x="5921993" y="3375805"/>
              <a:ext cx="2408842" cy="1445305"/>
            </a:xfrm>
            <a:prstGeom prst="flowChartPunchedTape">
              <a:avLst/>
            </a:prstGeom>
            <a:gradFill rotWithShape="0">
              <a:gsLst>
                <a:gs pos="0">
                  <a:srgbClr val="D6B19C"/>
                </a:gs>
                <a:gs pos="30000">
                  <a:srgbClr val="D49E6C"/>
                </a:gs>
                <a:gs pos="70000">
                  <a:srgbClr val="A65528"/>
                </a:gs>
                <a:gs pos="100000">
                  <a:srgbClr val="663012"/>
                </a:gs>
              </a:gsLst>
              <a:lin ang="17400000" scaled="0"/>
            </a:gradFill>
            <a:ln>
              <a:noFill/>
            </a:ln>
            <a:effectLst>
              <a:outerShdw blurRad="51500" dist="25400" dir="5400000" rotWithShape="0">
                <a:srgbClr val="000000">
                  <a:alpha val="40000"/>
                </a:srgbClr>
              </a:outerShdw>
            </a:effectLst>
            <a:sp3d prstMaterial="dkEdge">
              <a:bevelT w="8200" h="38100"/>
            </a:sp3d>
          </p:spPr>
        </p:sp>
        <p:sp>
          <p:nvSpPr>
            <p:cNvPr id="9" name="Блок-схема: перфолента 4"/>
            <p:cNvSpPr/>
            <p:nvPr/>
          </p:nvSpPr>
          <p:spPr>
            <a:xfrm>
              <a:off x="5921993" y="366486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150000"/>
                </a:lnSpc>
                <a:spcAft>
                  <a:spcPct val="35000"/>
                </a:spcAft>
                <a:defRPr/>
              </a:pPr>
              <a:r>
                <a:rPr lang="ru-RU" sz="1100" i="0" dirty="0">
                  <a:solidFill>
                    <a:sysClr val="windowText" lastClr="000000"/>
                  </a:solidFill>
                  <a:latin typeface="Georgia"/>
                </a:rPr>
                <a:t>Обеспечение общественного порядка и противодействия преступности </a:t>
              </a:r>
            </a:p>
          </p:txBody>
        </p:sp>
      </p:grpSp>
      <p:pic>
        <p:nvPicPr>
          <p:cNvPr id="10" name="Picture 2" descr="C:\Users\User\Desktop\ГОМОНОВ\альбом бюджет\программы\IMG_1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571480"/>
            <a:ext cx="3595760" cy="2753604"/>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357290" y="3857628"/>
            <a:ext cx="6429420" cy="2308324"/>
          </a:xfrm>
          <a:prstGeom prst="rect">
            <a:avLst/>
          </a:prstGeom>
        </p:spPr>
        <p:txBody>
          <a:bodyPr wrap="square">
            <a:spAutoFit/>
          </a:bodyPr>
          <a:lstStyle/>
          <a:p>
            <a:pPr lvl="0"/>
            <a:r>
              <a:rPr lang="ru-RU" sz="1200" dirty="0">
                <a:solidFill>
                  <a:srgbClr val="000000"/>
                </a:solidFill>
              </a:rPr>
              <a:t>-Целью муниципальной программы «Обеспечение общественного порядка и противодействие преступности» является повышение качества и результативности реализуемых мер по охране общественного порядка, противодействию терроризму и экстремизму, борьбе с преступностью.</a:t>
            </a:r>
          </a:p>
          <a:p>
            <a:pPr lvl="0"/>
            <a:endParaRPr lang="ru-RU" sz="1200" dirty="0">
              <a:solidFill>
                <a:srgbClr val="000000"/>
              </a:solidFill>
            </a:endParaRPr>
          </a:p>
          <a:p>
            <a:pPr lvl="0"/>
            <a:r>
              <a:rPr lang="ru-RU" sz="1200" dirty="0">
                <a:solidFill>
                  <a:srgbClr val="000000"/>
                </a:solidFill>
              </a:rPr>
              <a:t>-Расходы бюджета сельского поселения в 2021  году на муниципальную программу составят  4,0 тыс. руб.  </a:t>
            </a:r>
            <a:br>
              <a:rPr lang="ru-RU" sz="1200" dirty="0">
                <a:solidFill>
                  <a:srgbClr val="000000"/>
                </a:solidFill>
              </a:rPr>
            </a:br>
            <a:br>
              <a:rPr lang="ru-RU" sz="1200" dirty="0">
                <a:solidFill>
                  <a:srgbClr val="000000"/>
                </a:solidFill>
              </a:rPr>
            </a:br>
            <a:r>
              <a:rPr lang="ru-RU" sz="1200" dirty="0">
                <a:solidFill>
                  <a:srgbClr val="000000"/>
                </a:solidFill>
              </a:rPr>
              <a:t>-Бюджетные ассигнования  будут направлены на   сохранение численности населения, вовлеченного в работу общественных  организаций по предупреждению правонарушений и охране общественного порядка, противодействие злоупотреблению наркотиков и борьбу с коррупцией.</a:t>
            </a:r>
            <a:endParaRPr lang="ru-RU" sz="1200" dirty="0"/>
          </a:p>
        </p:txBody>
      </p:sp>
      <p:sp>
        <p:nvSpPr>
          <p:cNvPr id="2" name="Прямоугольник 1"/>
          <p:cNvSpPr/>
          <p:nvPr/>
        </p:nvSpPr>
        <p:spPr>
          <a:xfrm>
            <a:off x="5471593" y="116632"/>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pic>
        <p:nvPicPr>
          <p:cNvPr id="6" name="Рисунок 5">
            <a:extLst>
              <a:ext uri="{FF2B5EF4-FFF2-40B4-BE49-F238E27FC236}">
                <a16:creationId xmlns:a16="http://schemas.microsoft.com/office/drawing/2014/main" id="{A1E82CF5-E332-4EDC-AE3B-1E3CE032D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71480"/>
            <a:ext cx="3275855" cy="27536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23950" y="468264"/>
            <a:ext cx="2736304" cy="1944216"/>
            <a:chOff x="5921993" y="1689615"/>
            <a:chExt cx="2408842" cy="1445305"/>
          </a:xfrm>
          <a:scene3d>
            <a:camera prst="orthographicFront"/>
            <a:lightRig rig="flat" dir="t"/>
          </a:scene3d>
        </p:grpSpPr>
        <p:sp>
          <p:nvSpPr>
            <p:cNvPr id="4" name="Блок-схема: перфолента 3"/>
            <p:cNvSpPr/>
            <p:nvPr/>
          </p:nvSpPr>
          <p:spPr>
            <a:xfrm>
              <a:off x="5921993" y="1689615"/>
              <a:ext cx="2408842" cy="1445305"/>
            </a:xfrm>
            <a:prstGeom prst="flowChartPunchedTape">
              <a:avLst/>
            </a:prstGeom>
            <a:gradFill rotWithShape="0">
              <a:gsLst>
                <a:gs pos="0">
                  <a:srgbClr val="DDEBCF"/>
                </a:gs>
                <a:gs pos="50000">
                  <a:srgbClr val="9CB86E"/>
                </a:gs>
                <a:gs pos="100000">
                  <a:srgbClr val="156B13"/>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5921993"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err="1">
                  <a:solidFill>
                    <a:sysClr val="windowText" lastClr="000000"/>
                  </a:solidFill>
                  <a:latin typeface="Georgia"/>
                </a:rPr>
                <a:t>Энергоэффективность</a:t>
              </a:r>
              <a:r>
                <a:rPr lang="ru-RU" sz="1100" i="0" dirty="0">
                  <a:solidFill>
                    <a:sysClr val="windowText" lastClr="000000"/>
                  </a:solidFill>
                  <a:latin typeface="Georgia"/>
                </a:rPr>
                <a:t> и развитие энергетики</a:t>
              </a:r>
            </a:p>
          </p:txBody>
        </p:sp>
      </p:grpSp>
      <p:pic>
        <p:nvPicPr>
          <p:cNvPr id="6" name="Picture 2" descr="http://energoelektron.ru/upload/medialibrary/f93/montaj_osveshen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7425" y="571480"/>
            <a:ext cx="3076575" cy="2365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0-tub-ru.yandex.net/i?id=f514f3443786ba7fcea6aabfb687f1ed&amp;n=33&amp;h=215&amp;w=3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425" y="2786058"/>
            <a:ext cx="30765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zspu.org/wp-content/uploads/2014/06/ulichnoe_osveshchen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425" y="4759627"/>
            <a:ext cx="3076575" cy="2098373"/>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57158" y="2571744"/>
            <a:ext cx="5214942" cy="3754874"/>
          </a:xfrm>
          <a:prstGeom prst="rect">
            <a:avLst/>
          </a:prstGeom>
        </p:spPr>
        <p:txBody>
          <a:bodyPr wrap="square">
            <a:spAutoFit/>
          </a:bodyPr>
          <a:lstStyle/>
          <a:p>
            <a:pPr lvl="0"/>
            <a:r>
              <a:rPr lang="ru-RU" sz="1400" dirty="0">
                <a:solidFill>
                  <a:srgbClr val="000000"/>
                </a:solidFill>
              </a:rPr>
              <a:t>-Целью муниципальной программы «</a:t>
            </a:r>
            <a:r>
              <a:rPr lang="ru-RU" sz="1400" dirty="0" err="1">
                <a:solidFill>
                  <a:srgbClr val="000000"/>
                </a:solidFill>
              </a:rPr>
              <a:t>Энергоэффективность</a:t>
            </a:r>
            <a:r>
              <a:rPr lang="ru-RU" sz="1400" dirty="0">
                <a:solidFill>
                  <a:srgbClr val="000000"/>
                </a:solidFill>
              </a:rPr>
              <a:t> и развитие энергетики» является улучшение качества жизни населения Казанского сельского поселения за счет перехода экономики поселения, бюджетной и коммунальной сфер на энергосберегающий путь развития и рационального использования ресурсов при их производстве, передаче, потреблении.</a:t>
            </a:r>
          </a:p>
          <a:p>
            <a:pPr lvl="0"/>
            <a:endParaRPr lang="ru-RU" sz="1400" dirty="0">
              <a:solidFill>
                <a:srgbClr val="000000"/>
              </a:solidFill>
            </a:endParaRPr>
          </a:p>
          <a:p>
            <a:pPr lvl="0"/>
            <a:r>
              <a:rPr lang="ru-RU" sz="1400" dirty="0">
                <a:solidFill>
                  <a:srgbClr val="000000"/>
                </a:solidFill>
              </a:rPr>
              <a:t>-Расходы бюджета сельского поселения в 2021 году на муниципальную программу составят 2179,3 тыс. руб.  </a:t>
            </a:r>
            <a:br>
              <a:rPr lang="ru-RU" sz="1400" dirty="0">
                <a:solidFill>
                  <a:srgbClr val="000000"/>
                </a:solidFill>
              </a:rPr>
            </a:br>
            <a:br>
              <a:rPr lang="ru-RU" sz="1400" dirty="0">
                <a:solidFill>
                  <a:srgbClr val="000000"/>
                </a:solidFill>
              </a:rPr>
            </a:br>
            <a:r>
              <a:rPr lang="ru-RU" sz="1400" dirty="0">
                <a:solidFill>
                  <a:srgbClr val="000000"/>
                </a:solidFill>
              </a:rPr>
              <a:t>-Бюджетные ассигнования  будут  направлены на формирование действующего механизма управления потреблением топливно-энергетических ресурсов и сокращение затрат на оплату коммунальных ресурсов, условий для принятия долгосрочных программ энергосбережения, разработки и ведения топливно-энергетического баланса муниципального образования.</a:t>
            </a:r>
          </a:p>
        </p:txBody>
      </p:sp>
      <p:sp>
        <p:nvSpPr>
          <p:cNvPr id="10" name="Прямоугольник 9"/>
          <p:cNvSpPr/>
          <p:nvPr/>
        </p:nvSpPr>
        <p:spPr>
          <a:xfrm>
            <a:off x="5436096" y="74078"/>
            <a:ext cx="3092513" cy="230832"/>
          </a:xfrm>
          <a:prstGeom prst="rect">
            <a:avLst/>
          </a:prstGeom>
        </p:spPr>
        <p:txBody>
          <a:bodyPr wrap="none">
            <a:spAutoFit/>
          </a:bodyPr>
          <a:lstStyle/>
          <a:p>
            <a:pPr lvl="0">
              <a:defRPr/>
            </a:pPr>
            <a:r>
              <a:rPr lang="ru-RU" sz="900" b="1" dirty="0">
                <a:solidFill>
                  <a:schemeClr val="accent1"/>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827584" y="35086"/>
            <a:ext cx="2952328" cy="1965154"/>
            <a:chOff x="3169725" y="1689614"/>
            <a:chExt cx="2511383" cy="1600625"/>
          </a:xfrm>
          <a:scene3d>
            <a:camera prst="orthographicFront"/>
            <a:lightRig rig="flat" dir="t"/>
          </a:scene3d>
        </p:grpSpPr>
        <p:sp>
          <p:nvSpPr>
            <p:cNvPr id="4" name="Блок-схема: перфолента 3"/>
            <p:cNvSpPr/>
            <p:nvPr/>
          </p:nvSpPr>
          <p:spPr>
            <a:xfrm>
              <a:off x="3169725" y="1689614"/>
              <a:ext cx="2511383" cy="1600625"/>
            </a:xfrm>
            <a:prstGeom prst="flowChartPunchedTape">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a:noFill/>
            </a:ln>
            <a:effectLst>
              <a:outerShdw blurRad="51500" dist="25400" dir="5400000" rotWithShape="0">
                <a:srgbClr val="000000">
                  <a:alpha val="40000"/>
                </a:srgbClr>
              </a:outerShdw>
            </a:effectLst>
            <a:sp3d prstMaterial="dkEdge">
              <a:bevelT w="8200" h="38100"/>
            </a:sp3d>
          </p:spPr>
        </p:sp>
        <p:sp>
          <p:nvSpPr>
            <p:cNvPr id="5" name="Блок-схема: перфолента 4"/>
            <p:cNvSpPr/>
            <p:nvPr/>
          </p:nvSpPr>
          <p:spPr>
            <a:xfrm>
              <a:off x="3272266" y="1978676"/>
              <a:ext cx="2408842" cy="867183"/>
            </a:xfrm>
            <a:prstGeom prst="rect">
              <a:avLst/>
            </a:prstGeom>
            <a:noFill/>
            <a:ln>
              <a:noFill/>
            </a:ln>
            <a:effectLst/>
            <a:sp3d/>
          </p:spPr>
          <p:txBody>
            <a:bodyPr spcFirstLastPara="0" vert="horz" wrap="square" lIns="41910" tIns="41910" rIns="41910" bIns="41910" numCol="1" spcCol="1270" anchor="ctr" anchorCtr="0">
              <a:noAutofit/>
            </a:bodyPr>
            <a:lstStyle/>
            <a:p>
              <a:pPr algn="ctr" defTabSz="488852" eaLnBrk="1" fontAlgn="auto" hangingPunct="1">
                <a:lnSpc>
                  <a:spcPct val="90000"/>
                </a:lnSpc>
                <a:spcAft>
                  <a:spcPct val="35000"/>
                </a:spcAft>
                <a:defRPr/>
              </a:pPr>
              <a:r>
                <a:rPr lang="ru-RU" sz="1100" i="0" dirty="0">
                  <a:solidFill>
                    <a:sysClr val="windowText" lastClr="000000"/>
                  </a:solidFill>
                  <a:latin typeface="Georgia"/>
                </a:rPr>
                <a:t>Защита населения и территории  от чрезвычайных ситуаций</a:t>
              </a:r>
            </a:p>
          </p:txBody>
        </p:sp>
      </p:gr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150" y="4231612"/>
            <a:ext cx="3501850" cy="262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571472" y="2000240"/>
            <a:ext cx="8572528" cy="1938992"/>
          </a:xfrm>
          <a:prstGeom prst="rect">
            <a:avLst/>
          </a:prstGeom>
        </p:spPr>
        <p:txBody>
          <a:bodyPr wrap="square">
            <a:spAutoFit/>
          </a:bodyPr>
          <a:lstStyle/>
          <a:p>
            <a:pPr lvl="0"/>
            <a:r>
              <a:rPr lang="ru-RU" sz="1200" dirty="0">
                <a:solidFill>
                  <a:srgbClr val="000000"/>
                </a:solidFill>
              </a:rPr>
              <a:t>-Целью муниципальной программы «Защита населения и территории от чрезвычайных ситуаций, обеспечение пожарной безопасности и безопасности людей на водных объектах» является минимизация социального и экономического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p>
          <a:p>
            <a:pPr lvl="0"/>
            <a:endParaRPr lang="ru-RU" sz="1200" dirty="0">
              <a:solidFill>
                <a:srgbClr val="000000"/>
              </a:solidFill>
            </a:endParaRPr>
          </a:p>
          <a:p>
            <a:pPr lvl="0"/>
            <a:r>
              <a:rPr lang="ru-RU" sz="1200" dirty="0">
                <a:solidFill>
                  <a:srgbClr val="000000"/>
                </a:solidFill>
              </a:rPr>
              <a:t>-Расходы бюджета сельского поселения в 2021 году на муниципальную программу  составят 161,7 тыс. руб.  </a:t>
            </a:r>
            <a:br>
              <a:rPr lang="ru-RU" sz="1200" dirty="0">
                <a:solidFill>
                  <a:srgbClr val="000000"/>
                </a:solidFill>
              </a:rPr>
            </a:br>
            <a:br>
              <a:rPr lang="ru-RU" sz="1200" dirty="0">
                <a:solidFill>
                  <a:srgbClr val="000000"/>
                </a:solidFill>
              </a:rPr>
            </a:br>
            <a:r>
              <a:rPr lang="ru-RU" sz="1200" dirty="0">
                <a:solidFill>
                  <a:srgbClr val="000000"/>
                </a:solidFill>
              </a:rPr>
              <a:t>-Бюджетные ассигнования  будут направлены на снижение рисков возникновения пожаров, чрезвычайных ситуаций, повышение уровня безопасности населения от чрезвычайных ситуаций природного и техногенного характера, повышение готовности населения к действиям при возникновении пожаров, чрезвычайных ситуаций и происшествий на воде.</a:t>
            </a:r>
          </a:p>
        </p:txBody>
      </p:sp>
      <p:sp>
        <p:nvSpPr>
          <p:cNvPr id="10" name="Прямоугольник 9"/>
          <p:cNvSpPr/>
          <p:nvPr/>
        </p:nvSpPr>
        <p:spPr>
          <a:xfrm>
            <a:off x="5508104" y="132771"/>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pic>
        <p:nvPicPr>
          <p:cNvPr id="11" name="Рисунок 10">
            <a:extLst>
              <a:ext uri="{FF2B5EF4-FFF2-40B4-BE49-F238E27FC236}">
                <a16:creationId xmlns:a16="http://schemas.microsoft.com/office/drawing/2014/main" id="{40D32384-BEAC-41DB-83FB-5B476E4F6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31612"/>
            <a:ext cx="3286116" cy="2626388"/>
          </a:xfrm>
          <a:prstGeom prst="rect">
            <a:avLst/>
          </a:prstGeom>
        </p:spPr>
      </p:pic>
      <p:pic>
        <p:nvPicPr>
          <p:cNvPr id="13" name="Рисунок 12">
            <a:extLst>
              <a:ext uri="{FF2B5EF4-FFF2-40B4-BE49-F238E27FC236}">
                <a16:creationId xmlns:a16="http://schemas.microsoft.com/office/drawing/2014/main" id="{D9F2779B-1126-458E-AD1E-F21D73DBD5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99" y="4231612"/>
            <a:ext cx="2952329" cy="26263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Documents and Settings\user\Документы\отправление почты\2014\май\фото слайд\Изображение 092.jpg"/>
          <p:cNvPicPr>
            <a:picLocks noGrp="1" noChangeAspect="1" noChangeArrowheads="1"/>
          </p:cNvPicPr>
          <p:nvPr>
            <p:ph idx="1"/>
          </p:nvPr>
        </p:nvPicPr>
        <p:blipFill>
          <a:blip r:embed="rId2" cstate="print"/>
          <a:srcRect/>
          <a:stretch>
            <a:fillRect/>
          </a:stretch>
        </p:blipFill>
        <p:spPr bwMode="auto">
          <a:xfrm>
            <a:off x="0" y="542880"/>
            <a:ext cx="9144000" cy="6315120"/>
          </a:xfrm>
          <a:prstGeom prst="rect">
            <a:avLst/>
          </a:prstGeom>
          <a:noFill/>
        </p:spPr>
      </p:pic>
      <p:sp>
        <p:nvSpPr>
          <p:cNvPr id="7" name="Нашивка 4"/>
          <p:cNvSpPr/>
          <p:nvPr/>
        </p:nvSpPr>
        <p:spPr>
          <a:xfrm rot="21273064">
            <a:off x="932200" y="3906991"/>
            <a:ext cx="7132561" cy="2068351"/>
          </a:xfrm>
          <a:custGeom>
            <a:avLst/>
            <a:gdLst>
              <a:gd name="connsiteX0" fmla="*/ 0 w 7848502"/>
              <a:gd name="connsiteY0" fmla="*/ 0 h 2647905"/>
              <a:gd name="connsiteX1" fmla="*/ 6524550 w 7848502"/>
              <a:gd name="connsiteY1" fmla="*/ 0 h 2647905"/>
              <a:gd name="connsiteX2" fmla="*/ 7848502 w 7848502"/>
              <a:gd name="connsiteY2" fmla="*/ 1323953 h 2647905"/>
              <a:gd name="connsiteX3" fmla="*/ 6524550 w 7848502"/>
              <a:gd name="connsiteY3" fmla="*/ 2647905 h 2647905"/>
              <a:gd name="connsiteX4" fmla="*/ 0 w 7848502"/>
              <a:gd name="connsiteY4" fmla="*/ 2647905 h 2647905"/>
              <a:gd name="connsiteX5" fmla="*/ 1323953 w 7848502"/>
              <a:gd name="connsiteY5" fmla="*/ 1323953 h 2647905"/>
              <a:gd name="connsiteX6" fmla="*/ 0 w 7848502"/>
              <a:gd name="connsiteY6" fmla="*/ 0 h 2647905"/>
              <a:gd name="connsiteX0" fmla="*/ 216730 w 8065232"/>
              <a:gd name="connsiteY0" fmla="*/ 0 h 2647905"/>
              <a:gd name="connsiteX1" fmla="*/ 6741280 w 8065232"/>
              <a:gd name="connsiteY1" fmla="*/ 0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 name="connsiteX0" fmla="*/ 216730 w 8065232"/>
              <a:gd name="connsiteY0" fmla="*/ 0 h 2647905"/>
              <a:gd name="connsiteX1" fmla="*/ 6672859 w 8065232"/>
              <a:gd name="connsiteY1" fmla="*/ 364388 h 2647905"/>
              <a:gd name="connsiteX2" fmla="*/ 8065232 w 8065232"/>
              <a:gd name="connsiteY2" fmla="*/ 1323953 h 2647905"/>
              <a:gd name="connsiteX3" fmla="*/ 6741280 w 8065232"/>
              <a:gd name="connsiteY3" fmla="*/ 2647905 h 2647905"/>
              <a:gd name="connsiteX4" fmla="*/ 0 w 8065232"/>
              <a:gd name="connsiteY4" fmla="*/ 2617944 h 2647905"/>
              <a:gd name="connsiteX5" fmla="*/ 1540683 w 8065232"/>
              <a:gd name="connsiteY5" fmla="*/ 1323953 h 2647905"/>
              <a:gd name="connsiteX6" fmla="*/ 216730 w 8065232"/>
              <a:gd name="connsiteY6" fmla="*/ 0 h 264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5232" h="2647905">
                <a:moveTo>
                  <a:pt x="216730" y="0"/>
                </a:moveTo>
                <a:lnTo>
                  <a:pt x="6672859" y="364388"/>
                </a:lnTo>
                <a:lnTo>
                  <a:pt x="8065232" y="1323953"/>
                </a:lnTo>
                <a:lnTo>
                  <a:pt x="6741280" y="2647905"/>
                </a:lnTo>
                <a:lnTo>
                  <a:pt x="0" y="2617944"/>
                </a:lnTo>
                <a:lnTo>
                  <a:pt x="1540683" y="1323953"/>
                </a:lnTo>
                <a:lnTo>
                  <a:pt x="216730" y="0"/>
                </a:lnTo>
                <a:close/>
              </a:path>
            </a:pathLst>
          </a:custGeom>
          <a:solidFill>
            <a:schemeClr val="accent1">
              <a:alpha val="5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60" b="1" dirty="0">
                <a:solidFill>
                  <a:srgbClr val="FFFF00"/>
                </a:solidFill>
              </a:rPr>
              <a:t>Бюджет Казанского сельского поселения на </a:t>
            </a:r>
          </a:p>
          <a:p>
            <a:pPr algn="ctr"/>
            <a:r>
              <a:rPr lang="ru-RU" sz="1260" b="1" dirty="0">
                <a:solidFill>
                  <a:srgbClr val="FFFF00"/>
                </a:solidFill>
              </a:rPr>
              <a:t>2021-2023 годы </a:t>
            </a:r>
          </a:p>
          <a:p>
            <a:pPr algn="ctr"/>
            <a:r>
              <a:rPr lang="ru-RU" sz="1260" b="1" dirty="0">
                <a:solidFill>
                  <a:srgbClr val="FFFF00"/>
                </a:solidFill>
              </a:rPr>
              <a:t>создаст дополнительные условия для </a:t>
            </a:r>
          </a:p>
          <a:p>
            <a:pPr algn="ctr"/>
            <a:r>
              <a:rPr lang="ru-RU" sz="1260" b="1" dirty="0">
                <a:solidFill>
                  <a:srgbClr val="FFFF00"/>
                </a:solidFill>
              </a:rPr>
              <a:t>выполнения поставленных Президентом России, </a:t>
            </a:r>
          </a:p>
          <a:p>
            <a:pPr algn="ctr"/>
            <a:r>
              <a:rPr lang="ru-RU" sz="1260" b="1" dirty="0">
                <a:solidFill>
                  <a:srgbClr val="FFFF00"/>
                </a:solidFill>
              </a:rPr>
              <a:t>Губернатором области, Главой администрации сельского поселения</a:t>
            </a:r>
          </a:p>
          <a:p>
            <a:pPr algn="ctr"/>
            <a:r>
              <a:rPr lang="ru-RU" sz="1260" b="1" dirty="0">
                <a:solidFill>
                  <a:srgbClr val="FFFF00"/>
                </a:solidFill>
              </a:rPr>
              <a:t> стратегических задач в секторах </a:t>
            </a:r>
          </a:p>
          <a:p>
            <a:pPr algn="ctr"/>
            <a:r>
              <a:rPr lang="ru-RU" sz="1260" b="1" dirty="0">
                <a:solidFill>
                  <a:srgbClr val="FFFF00"/>
                </a:solidFill>
              </a:rPr>
              <a:t>муниципальной ответственности</a:t>
            </a:r>
          </a:p>
        </p:txBody>
      </p:sp>
      <p:sp>
        <p:nvSpPr>
          <p:cNvPr id="2" name="Прямоугольник 1"/>
          <p:cNvSpPr/>
          <p:nvPr/>
        </p:nvSpPr>
        <p:spPr>
          <a:xfrm>
            <a:off x="5508104" y="116632"/>
            <a:ext cx="3092513" cy="230832"/>
          </a:xfrm>
          <a:prstGeom prst="rect">
            <a:avLst/>
          </a:prstGeom>
        </p:spPr>
        <p:txBody>
          <a:bodyPr wrap="none">
            <a:spAutoFit/>
          </a:bodyPr>
          <a:lstStyle/>
          <a:p>
            <a:pPr lvl="0">
              <a:defRPr/>
            </a:pPr>
            <a:r>
              <a:rPr lang="ru-RU" sz="900" b="1" dirty="0">
                <a:solidFill>
                  <a:schemeClr val="tx2"/>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2810353" y="3343348"/>
            <a:ext cx="3168352" cy="3068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Скругленный прямоугольник 10"/>
          <p:cNvSpPr/>
          <p:nvPr/>
        </p:nvSpPr>
        <p:spPr>
          <a:xfrm>
            <a:off x="177500" y="3031508"/>
            <a:ext cx="2160240" cy="201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кругленный прямоугольник 11"/>
          <p:cNvSpPr/>
          <p:nvPr/>
        </p:nvSpPr>
        <p:spPr>
          <a:xfrm>
            <a:off x="6588225" y="3501009"/>
            <a:ext cx="2364843" cy="1548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TextBox 12"/>
          <p:cNvSpPr txBox="1"/>
          <p:nvPr/>
        </p:nvSpPr>
        <p:spPr>
          <a:xfrm>
            <a:off x="6796200" y="3717034"/>
            <a:ext cx="2024272" cy="1323439"/>
          </a:xfrm>
          <a:prstGeom prst="rect">
            <a:avLst/>
          </a:prstGeom>
          <a:noFill/>
        </p:spPr>
        <p:txBody>
          <a:bodyPr wrap="square" rtlCol="0">
            <a:spAutoFit/>
          </a:bodyPr>
          <a:lstStyle/>
          <a:p>
            <a:pPr algn="ctr"/>
            <a:r>
              <a:rPr lang="ru-RU" sz="1600" dirty="0">
                <a:solidFill>
                  <a:prstClr val="white"/>
                </a:solidFill>
              </a:rPr>
              <a:t>Муниципальные программы Казанского сельского поселения</a:t>
            </a:r>
          </a:p>
        </p:txBody>
      </p:sp>
      <p:sp>
        <p:nvSpPr>
          <p:cNvPr id="15" name="TextBox 14"/>
          <p:cNvSpPr txBox="1"/>
          <p:nvPr/>
        </p:nvSpPr>
        <p:spPr>
          <a:xfrm>
            <a:off x="285720" y="3143248"/>
            <a:ext cx="2024272" cy="1600438"/>
          </a:xfrm>
          <a:prstGeom prst="rect">
            <a:avLst/>
          </a:prstGeom>
          <a:noFill/>
        </p:spPr>
        <p:txBody>
          <a:bodyPr wrap="square" rtlCol="0">
            <a:spAutoFit/>
          </a:bodyPr>
          <a:lstStyle/>
          <a:p>
            <a:pPr algn="ctr"/>
            <a:r>
              <a:rPr lang="ru-RU" sz="1400" dirty="0">
                <a:solidFill>
                  <a:prstClr val="white"/>
                </a:solidFill>
              </a:rPr>
              <a:t>Прогноз</a:t>
            </a:r>
          </a:p>
          <a:p>
            <a:pPr algn="ctr"/>
            <a:r>
              <a:rPr lang="ru-RU" sz="1400" dirty="0">
                <a:solidFill>
                  <a:prstClr val="white"/>
                </a:solidFill>
              </a:rPr>
              <a:t>социально-</a:t>
            </a:r>
          </a:p>
          <a:p>
            <a:pPr algn="ctr"/>
            <a:r>
              <a:rPr lang="ru-RU" sz="1400" dirty="0">
                <a:solidFill>
                  <a:prstClr val="white"/>
                </a:solidFill>
              </a:rPr>
              <a:t>экономического</a:t>
            </a:r>
          </a:p>
          <a:p>
            <a:pPr algn="ctr"/>
            <a:r>
              <a:rPr lang="ru-RU" sz="1400" dirty="0">
                <a:solidFill>
                  <a:prstClr val="white"/>
                </a:solidFill>
              </a:rPr>
              <a:t>развития</a:t>
            </a:r>
          </a:p>
          <a:p>
            <a:pPr algn="ctr"/>
            <a:r>
              <a:rPr lang="ru-RU" sz="1400" dirty="0">
                <a:solidFill>
                  <a:prstClr val="white"/>
                </a:solidFill>
              </a:rPr>
              <a:t>Казанского сельского поселения на 2021-2023 годы</a:t>
            </a:r>
          </a:p>
        </p:txBody>
      </p:sp>
      <p:sp>
        <p:nvSpPr>
          <p:cNvPr id="18" name="TextBox 17"/>
          <p:cNvSpPr txBox="1"/>
          <p:nvPr/>
        </p:nvSpPr>
        <p:spPr>
          <a:xfrm>
            <a:off x="3214678" y="3714752"/>
            <a:ext cx="2304255" cy="1569660"/>
          </a:xfrm>
          <a:prstGeom prst="rect">
            <a:avLst/>
          </a:prstGeom>
          <a:noFill/>
        </p:spPr>
        <p:txBody>
          <a:bodyPr wrap="square" rtlCol="0">
            <a:spAutoFit/>
          </a:bodyPr>
          <a:lstStyle/>
          <a:p>
            <a:pPr algn="ctr"/>
            <a:r>
              <a:rPr lang="ru-RU" sz="1600" dirty="0">
                <a:solidFill>
                  <a:prstClr val="white"/>
                </a:solidFill>
              </a:rPr>
              <a:t>Основа формирования</a:t>
            </a:r>
          </a:p>
          <a:p>
            <a:pPr algn="ctr"/>
            <a:r>
              <a:rPr lang="ru-RU" sz="1600" dirty="0">
                <a:solidFill>
                  <a:prstClr val="white"/>
                </a:solidFill>
              </a:rPr>
              <a:t>бюджета Казанского сельского поселения</a:t>
            </a:r>
          </a:p>
          <a:p>
            <a:pPr algn="ctr"/>
            <a:r>
              <a:rPr lang="ru-RU" sz="1600" dirty="0">
                <a:solidFill>
                  <a:prstClr val="white"/>
                </a:solidFill>
              </a:rPr>
              <a:t>на 2021 год и плановый период 2022 и 2023 годов</a:t>
            </a:r>
          </a:p>
        </p:txBody>
      </p:sp>
      <p:sp>
        <p:nvSpPr>
          <p:cNvPr id="10" name="Скругленный прямоугольник 9"/>
          <p:cNvSpPr/>
          <p:nvPr/>
        </p:nvSpPr>
        <p:spPr>
          <a:xfrm>
            <a:off x="2571736" y="500042"/>
            <a:ext cx="2381363" cy="2409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TextBox 16"/>
          <p:cNvSpPr txBox="1"/>
          <p:nvPr/>
        </p:nvSpPr>
        <p:spPr>
          <a:xfrm>
            <a:off x="2702805" y="607116"/>
            <a:ext cx="2310560" cy="2031325"/>
          </a:xfrm>
          <a:prstGeom prst="rect">
            <a:avLst/>
          </a:prstGeom>
          <a:noFill/>
        </p:spPr>
        <p:txBody>
          <a:bodyPr wrap="square" rtlCol="0">
            <a:spAutoFit/>
          </a:bodyPr>
          <a:lstStyle/>
          <a:p>
            <a:pPr algn="ctr"/>
            <a:r>
              <a:rPr lang="ru-RU" sz="1400" dirty="0">
                <a:solidFill>
                  <a:prstClr val="white"/>
                </a:solidFill>
              </a:rPr>
              <a:t>Основные направления бюджетной и налоговой политики Казанского сельского поселения на 2021-2023 годы (Постановление Главы  Казанского сельского поселения 28.10.2020 №151)</a:t>
            </a:r>
          </a:p>
        </p:txBody>
      </p:sp>
      <p:sp>
        <p:nvSpPr>
          <p:cNvPr id="20" name="Стрелка вниз 19"/>
          <p:cNvSpPr/>
          <p:nvPr/>
        </p:nvSpPr>
        <p:spPr>
          <a:xfrm rot="3756982">
            <a:off x="5929083" y="3645235"/>
            <a:ext cx="506068" cy="112101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Стрелка вниз 21"/>
          <p:cNvSpPr/>
          <p:nvPr/>
        </p:nvSpPr>
        <p:spPr>
          <a:xfrm rot="17792922">
            <a:off x="2467939" y="3574110"/>
            <a:ext cx="506068" cy="111665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Стрелка вниз 22"/>
          <p:cNvSpPr/>
          <p:nvPr/>
        </p:nvSpPr>
        <p:spPr>
          <a:xfrm rot="20157411">
            <a:off x="3605051" y="2758740"/>
            <a:ext cx="506068" cy="76901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26" name="Picture 2" descr="C:\Documents and Settings\user\Документы\отправление почты\2014\май\фото слайд\stanica_kazanskaya.jpg"/>
          <p:cNvPicPr>
            <a:picLocks noChangeAspect="1" noChangeArrowheads="1"/>
          </p:cNvPicPr>
          <p:nvPr/>
        </p:nvPicPr>
        <p:blipFill>
          <a:blip r:embed="rId2" cstate="print"/>
          <a:srcRect/>
          <a:stretch>
            <a:fillRect/>
          </a:stretch>
        </p:blipFill>
        <p:spPr bwMode="auto">
          <a:xfrm>
            <a:off x="5718903" y="506804"/>
            <a:ext cx="3263696" cy="2928958"/>
          </a:xfrm>
          <a:prstGeom prst="rect">
            <a:avLst/>
          </a:prstGeom>
          <a:noFill/>
        </p:spPr>
      </p:pic>
      <p:pic>
        <p:nvPicPr>
          <p:cNvPr id="16" name="Picture 3"/>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11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35478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7"/>
          <p:cNvSpPr>
            <a:spLocks noGrp="1"/>
          </p:cNvSpPr>
          <p:nvPr>
            <p:ph type="title"/>
          </p:nvPr>
        </p:nvSpPr>
        <p:spPr>
          <a:xfrm>
            <a:off x="48129" y="650312"/>
            <a:ext cx="8928992" cy="964339"/>
          </a:xfrm>
        </p:spPr>
        <p:txBody>
          <a:bodyPr>
            <a:noAutofit/>
          </a:bodyPr>
          <a:lstStyle/>
          <a:p>
            <a:pPr algn="ctr" fontAlgn="base">
              <a:spcAft>
                <a:spcPct val="0"/>
              </a:spcAft>
              <a:defRPr/>
            </a:pPr>
            <a:r>
              <a:rPr lang="ru-RU" sz="2400" b="1" dirty="0">
                <a:solidFill>
                  <a:srgbClr val="0070C0"/>
                </a:solidFill>
                <a:effectLst>
                  <a:outerShdw blurRad="38100" dist="38100" dir="2700000" algn="tl">
                    <a:srgbClr val="000000">
                      <a:alpha val="43137"/>
                    </a:srgbClr>
                  </a:outerShdw>
                </a:effectLst>
                <a:cs typeface="Times New Roman" pitchFamily="18" charset="0"/>
              </a:rPr>
              <a:t>бюджет</a:t>
            </a:r>
            <a:br>
              <a:rPr lang="en-US" sz="2400" b="1" dirty="0">
                <a:solidFill>
                  <a:srgbClr val="0070C0"/>
                </a:solidFill>
                <a:effectLst>
                  <a:outerShdw blurRad="38100" dist="38100" dir="2700000" algn="tl">
                    <a:srgbClr val="000000">
                      <a:alpha val="43137"/>
                    </a:srgbClr>
                  </a:outerShdw>
                </a:effectLst>
                <a:cs typeface="Times New Roman" pitchFamily="18" charset="0"/>
              </a:rPr>
            </a:br>
            <a:r>
              <a:rPr lang="ru-RU" sz="2400" b="1" dirty="0">
                <a:solidFill>
                  <a:srgbClr val="0070C0"/>
                </a:solidFill>
                <a:effectLst>
                  <a:outerShdw blurRad="38100" dist="38100" dir="2700000" algn="tl">
                    <a:srgbClr val="000000">
                      <a:alpha val="43137"/>
                    </a:srgbClr>
                  </a:outerShdw>
                </a:effectLst>
                <a:cs typeface="Times New Roman" pitchFamily="18" charset="0"/>
              </a:rPr>
              <a:t>на 2021 год и на плановый период 2022 и 2023 годов </a:t>
            </a:r>
            <a:br>
              <a:rPr lang="en-US" sz="2400" b="1" dirty="0">
                <a:solidFill>
                  <a:srgbClr val="0070C0"/>
                </a:solidFill>
                <a:effectLst>
                  <a:outerShdw blurRad="38100" dist="38100" dir="2700000" algn="tl">
                    <a:srgbClr val="000000">
                      <a:alpha val="43137"/>
                    </a:srgbClr>
                  </a:outerShdw>
                </a:effectLst>
                <a:cs typeface="Times New Roman" pitchFamily="18" charset="0"/>
              </a:rPr>
            </a:br>
            <a:r>
              <a:rPr lang="ru-RU" sz="2400" b="1" dirty="0">
                <a:solidFill>
                  <a:srgbClr val="0070C0"/>
                </a:solidFill>
                <a:effectLst>
                  <a:outerShdw blurRad="38100" dist="38100" dir="2700000" algn="tl">
                    <a:srgbClr val="000000">
                      <a:alpha val="43137"/>
                    </a:srgbClr>
                  </a:outerShdw>
                </a:effectLst>
                <a:cs typeface="Times New Roman" pitchFamily="18" charset="0"/>
              </a:rPr>
              <a:t>направлен на решение следующих ключевых задач</a:t>
            </a:r>
            <a:r>
              <a:rPr lang="en-US" sz="2400" b="1" dirty="0">
                <a:solidFill>
                  <a:srgbClr val="0070C0"/>
                </a:solidFill>
                <a:effectLst>
                  <a:outerShdw blurRad="38100" dist="38100" dir="2700000" algn="tl">
                    <a:srgbClr val="000000">
                      <a:alpha val="43137"/>
                    </a:srgbClr>
                  </a:outerShdw>
                </a:effectLst>
                <a:cs typeface="Times New Roman" pitchFamily="18" charset="0"/>
              </a:rPr>
              <a:t>:</a:t>
            </a:r>
            <a:endParaRPr lang="ru-RU" sz="2400" b="1" dirty="0">
              <a:solidFill>
                <a:srgbClr val="CC0000"/>
              </a:solidFill>
              <a:effectLst>
                <a:outerShdw blurRad="38100" dist="38100" dir="2700000" algn="tl">
                  <a:srgbClr val="000000">
                    <a:alpha val="43137"/>
                  </a:srgbClr>
                </a:outerShdw>
              </a:effectLst>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3111382915"/>
              </p:ext>
            </p:extLst>
          </p:nvPr>
        </p:nvGraphicFramePr>
        <p:xfrm>
          <a:off x="357158" y="1785926"/>
          <a:ext cx="8463314" cy="465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704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4232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D:\Users\Volzhenina\Desktop\ДЛЯ СЛАЙДОВ\budget.jpg"/>
          <p:cNvPicPr>
            <a:picLocks noChangeAspect="1" noChangeArrowheads="1"/>
          </p:cNvPicPr>
          <p:nvPr/>
        </p:nvPicPr>
        <p:blipFill>
          <a:blip r:embed="rId2" cstate="print"/>
          <a:srcRect/>
          <a:stretch>
            <a:fillRect/>
          </a:stretch>
        </p:blipFill>
        <p:spPr bwMode="auto">
          <a:xfrm>
            <a:off x="107504" y="548680"/>
            <a:ext cx="1728192" cy="1728192"/>
          </a:xfrm>
          <a:prstGeom prst="rect">
            <a:avLst/>
          </a:prstGeom>
          <a:noFill/>
          <a:effectLst>
            <a:softEdge rad="127000"/>
          </a:effectLst>
        </p:spPr>
      </p:pic>
      <p:sp>
        <p:nvSpPr>
          <p:cNvPr id="55298" name="Rectangle 2"/>
          <p:cNvSpPr>
            <a:spLocks noGrp="1" noChangeArrowheads="1"/>
          </p:cNvSpPr>
          <p:nvPr>
            <p:ph type="title"/>
          </p:nvPr>
        </p:nvSpPr>
        <p:spPr>
          <a:xfrm>
            <a:off x="1835696" y="644389"/>
            <a:ext cx="7094022" cy="1284413"/>
          </a:xfrm>
        </p:spPr>
        <p:txBody>
          <a:bodyPr>
            <a:noAutofit/>
          </a:bodyPr>
          <a:lstStyle/>
          <a:p>
            <a:pPr algn="ctr" eaLnBrk="1" hangingPunct="1">
              <a:defRPr/>
            </a:pPr>
            <a:r>
              <a:rPr lang="ru-RU" sz="2000" dirty="0">
                <a:solidFill>
                  <a:srgbClr val="0070C0"/>
                </a:solidFill>
                <a:effectLst>
                  <a:outerShdw blurRad="38100" dist="38100" dir="2700000" algn="tl">
                    <a:srgbClr val="FFFFFF"/>
                  </a:outerShdw>
                </a:effectLst>
              </a:rPr>
              <a:t>Основные параметры решения </a:t>
            </a:r>
            <a:br>
              <a:rPr lang="ru-RU" sz="2000" dirty="0">
                <a:solidFill>
                  <a:srgbClr val="0070C0"/>
                </a:solidFill>
                <a:effectLst>
                  <a:outerShdw blurRad="38100" dist="38100" dir="2700000" algn="tl">
                    <a:srgbClr val="FFFFFF"/>
                  </a:outerShdw>
                </a:effectLst>
              </a:rPr>
            </a:br>
            <a:r>
              <a:rPr lang="ru-RU" sz="2000" dirty="0">
                <a:solidFill>
                  <a:srgbClr val="0070C0"/>
                </a:solidFill>
                <a:effectLst>
                  <a:outerShdw blurRad="38100" dist="38100" dir="2700000" algn="tl">
                    <a:srgbClr val="FFFFFF"/>
                  </a:outerShdw>
                </a:effectLst>
              </a:rPr>
              <a:t>«О бюджете Казанского сельского поселения Верхнедонского района на 2021 год </a:t>
            </a:r>
            <a:br>
              <a:rPr lang="ru-RU" sz="2000" dirty="0">
                <a:solidFill>
                  <a:srgbClr val="0070C0"/>
                </a:solidFill>
                <a:effectLst>
                  <a:outerShdw blurRad="38100" dist="38100" dir="2700000" algn="tl">
                    <a:srgbClr val="FFFFFF"/>
                  </a:outerShdw>
                </a:effectLst>
              </a:rPr>
            </a:br>
            <a:r>
              <a:rPr lang="ru-RU" sz="2000" dirty="0">
                <a:solidFill>
                  <a:srgbClr val="0070C0"/>
                </a:solidFill>
                <a:effectLst>
                  <a:outerShdw blurRad="38100" dist="38100" dir="2700000" algn="tl">
                    <a:srgbClr val="FFFFFF"/>
                  </a:outerShdw>
                </a:effectLst>
              </a:rPr>
              <a:t>и плановый период 2022 и 2023 годов»</a:t>
            </a:r>
          </a:p>
        </p:txBody>
      </p:sp>
      <p:graphicFrame>
        <p:nvGraphicFramePr>
          <p:cNvPr id="34898" name="Group 82"/>
          <p:cNvGraphicFramePr>
            <a:graphicFrameLocks noGrp="1"/>
          </p:cNvGraphicFramePr>
          <p:nvPr>
            <p:ph idx="1"/>
            <p:extLst>
              <p:ext uri="{D42A27DB-BD31-4B8C-83A1-F6EECF244321}">
                <p14:modId xmlns:p14="http://schemas.microsoft.com/office/powerpoint/2010/main" val="1342264175"/>
              </p:ext>
            </p:extLst>
          </p:nvPr>
        </p:nvGraphicFramePr>
        <p:xfrm>
          <a:off x="594529" y="2348880"/>
          <a:ext cx="8001276" cy="4148310"/>
        </p:xfrm>
        <a:graphic>
          <a:graphicData uri="http://schemas.openxmlformats.org/drawingml/2006/table">
            <a:tbl>
              <a:tblPr/>
              <a:tblGrid>
                <a:gridCol w="4105003">
                  <a:extLst>
                    <a:ext uri="{9D8B030D-6E8A-4147-A177-3AD203B41FA5}">
                      <a16:colId xmlns:a16="http://schemas.microsoft.com/office/drawing/2014/main" val="20000"/>
                    </a:ext>
                  </a:extLst>
                </a:gridCol>
                <a:gridCol w="1321950">
                  <a:extLst>
                    <a:ext uri="{9D8B030D-6E8A-4147-A177-3AD203B41FA5}">
                      <a16:colId xmlns:a16="http://schemas.microsoft.com/office/drawing/2014/main" val="20001"/>
                    </a:ext>
                  </a:extLst>
                </a:gridCol>
                <a:gridCol w="1321950">
                  <a:extLst>
                    <a:ext uri="{9D8B030D-6E8A-4147-A177-3AD203B41FA5}">
                      <a16:colId xmlns:a16="http://schemas.microsoft.com/office/drawing/2014/main" val="20002"/>
                    </a:ext>
                  </a:extLst>
                </a:gridCol>
                <a:gridCol w="1252373">
                  <a:extLst>
                    <a:ext uri="{9D8B030D-6E8A-4147-A177-3AD203B41FA5}">
                      <a16:colId xmlns:a16="http://schemas.microsoft.com/office/drawing/2014/main" val="20003"/>
                    </a:ext>
                  </a:extLst>
                </a:gridCol>
              </a:tblGrid>
              <a:tr h="292502">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600" b="0" i="0" u="none" strike="noStrike" cap="none" normalizeH="0" baseline="0" dirty="0">
                        <a:ln>
                          <a:noFill/>
                        </a:ln>
                        <a:solidFill>
                          <a:schemeClr val="tx1"/>
                        </a:solidFill>
                        <a:effectLst/>
                        <a:latin typeface="Arial Cyr" pitchFamily="34" charset="0"/>
                        <a:cs typeface="Arial Cyr"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2021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2022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2023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53986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a:ln>
                            <a:noFill/>
                          </a:ln>
                          <a:solidFill>
                            <a:srgbClr val="00B050"/>
                          </a:solidFill>
                          <a:effectLst/>
                          <a:latin typeface="Arial Cyr" pitchFamily="34" charset="0"/>
                          <a:cs typeface="Arial Cyr" pitchFamily="34" charset="0"/>
                        </a:rPr>
                        <a:t>I</a:t>
                      </a:r>
                      <a:r>
                        <a:rPr kumimoji="0" lang="ru-RU" sz="1800" b="1" i="0" u="none" strike="noStrike" cap="none" normalizeH="0" baseline="0" dirty="0">
                          <a:ln>
                            <a:noFill/>
                          </a:ln>
                          <a:solidFill>
                            <a:srgbClr val="00B050"/>
                          </a:solidFill>
                          <a:effectLst/>
                          <a:latin typeface="Arial Cyr" pitchFamily="34" charset="0"/>
                          <a:cs typeface="Arial Cyr" pitchFamily="34" charset="0"/>
                        </a:rPr>
                        <a:t>. Доходы, всего</a:t>
                      </a:r>
                      <a:endParaRPr kumimoji="0" lang="ru-RU" sz="1800" b="0" i="0" u="none" strike="noStrike" cap="none" normalizeH="0" baseline="0" dirty="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20500,5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27923,1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28383,8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dirty="0">
                          <a:ln>
                            <a:noFill/>
                          </a:ln>
                          <a:solidFill>
                            <a:schemeClr val="tx1"/>
                          </a:solidFill>
                          <a:effectLst/>
                          <a:latin typeface="Arial Cyr" pitchFamily="34" charset="0"/>
                          <a:cs typeface="Arial Cyr" pitchFamily="34" charset="0"/>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2000" b="1" i="0" u="none" strike="noStrike" cap="none" normalizeH="0" baseline="0" dirty="0">
                        <a:ln>
                          <a:noFill/>
                        </a:ln>
                        <a:solidFill>
                          <a:schemeClr val="tx1"/>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a:ln>
                            <a:noFill/>
                          </a:ln>
                          <a:solidFill>
                            <a:schemeClr val="tx1"/>
                          </a:solidFill>
                          <a:effectLst/>
                          <a:latin typeface="Arial Cyr" pitchFamily="34" charset="0"/>
                          <a:cs typeface="Arial Cyr" pitchFamily="34" charset="0"/>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7766,4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8084,4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8440,3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a:ln>
                            <a:noFill/>
                          </a:ln>
                          <a:solidFill>
                            <a:schemeClr val="tx1"/>
                          </a:solidFill>
                          <a:effectLst/>
                          <a:latin typeface="Arial Cyr" pitchFamily="34" charset="0"/>
                          <a:cs typeface="Arial Cyr" pitchFamily="34" charset="0"/>
                        </a:rPr>
                        <a:t>Безвозмездные поступления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12734,1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19838,7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chemeClr val="tx1"/>
                          </a:solidFill>
                          <a:effectLst/>
                          <a:latin typeface="Arial Cyr" pitchFamily="34" charset="0"/>
                          <a:cs typeface="Arial Cyr" pitchFamily="34" charset="0"/>
                        </a:rPr>
                        <a:t>19943,5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978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a:ln>
                            <a:noFill/>
                          </a:ln>
                          <a:solidFill>
                            <a:srgbClr val="00B050"/>
                          </a:solidFill>
                          <a:effectLst/>
                          <a:latin typeface="Arial Cyr" pitchFamily="34" charset="0"/>
                          <a:cs typeface="Arial Cyr" pitchFamily="34" charset="0"/>
                        </a:rPr>
                        <a:t>II</a:t>
                      </a:r>
                      <a:r>
                        <a:rPr kumimoji="0" lang="ru-RU" sz="1800" b="1" i="0" u="none" strike="noStrike" cap="none" normalizeH="0" baseline="0" dirty="0">
                          <a:ln>
                            <a:noFill/>
                          </a:ln>
                          <a:solidFill>
                            <a:srgbClr val="00B050"/>
                          </a:solidFill>
                          <a:effectLst/>
                          <a:latin typeface="Arial Cyr" pitchFamily="34" charset="0"/>
                          <a:cs typeface="Arial Cyr" pitchFamily="34" charset="0"/>
                        </a:rPr>
                        <a:t>. Расходы, всего</a:t>
                      </a:r>
                      <a:endParaRPr kumimoji="0" lang="ru-RU" sz="1800" b="0" i="0" u="none" strike="noStrike" cap="none" normalizeH="0" baseline="0" dirty="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20500,5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27923,1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28383,8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2502">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a:ln>
                            <a:noFill/>
                          </a:ln>
                          <a:solidFill>
                            <a:srgbClr val="0070C0"/>
                          </a:solidFill>
                          <a:effectLst/>
                          <a:latin typeface="Arial Cyr" pitchFamily="34" charset="0"/>
                          <a:cs typeface="Arial Cyr" pitchFamily="34" charset="0"/>
                        </a:rPr>
                        <a:t>III</a:t>
                      </a:r>
                      <a:r>
                        <a:rPr kumimoji="0" lang="ru-RU" sz="1800" b="1" i="0" u="none" strike="noStrike" cap="none" normalizeH="0" baseline="0" dirty="0">
                          <a:ln>
                            <a:noFill/>
                          </a:ln>
                          <a:solidFill>
                            <a:srgbClr val="0070C0"/>
                          </a:solidFill>
                          <a:effectLst/>
                          <a:latin typeface="Arial Cyr" pitchFamily="34" charset="0"/>
                          <a:cs typeface="Arial Cyr" pitchFamily="34" charset="0"/>
                        </a:rPr>
                        <a:t>. Дефицит (-), профицит (+)</a:t>
                      </a:r>
                      <a:endParaRPr kumimoji="0" lang="ru-RU" sz="1800" b="0" i="0" u="none" strike="noStrike" cap="none" normalizeH="0" baseline="0" dirty="0">
                        <a:ln>
                          <a:noFill/>
                        </a:ln>
                        <a:solidFill>
                          <a:srgbClr val="0070C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70C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503">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a:ln>
                            <a:noFill/>
                          </a:ln>
                          <a:solidFill>
                            <a:srgbClr val="00B050"/>
                          </a:solidFill>
                          <a:effectLst/>
                          <a:latin typeface="Arial Cyr" pitchFamily="34" charset="0"/>
                          <a:cs typeface="Arial Cyr" pitchFamily="34" charset="0"/>
                        </a:rPr>
                        <a:t>VI</a:t>
                      </a:r>
                      <a:r>
                        <a:rPr kumimoji="0" lang="ru-RU" sz="1800" b="1" i="0" u="none" strike="noStrike" cap="none" normalizeH="0" baseline="0" dirty="0">
                          <a:ln>
                            <a:noFill/>
                          </a:ln>
                          <a:solidFill>
                            <a:srgbClr val="00B050"/>
                          </a:solidFill>
                          <a:effectLst/>
                          <a:latin typeface="Arial Cyr" pitchFamily="34" charset="0"/>
                          <a:cs typeface="Arial Cyr" pitchFamily="34" charset="0"/>
                        </a:rPr>
                        <a:t>. Источники финансирования дефицита</a:t>
                      </a:r>
                      <a:endParaRPr kumimoji="0" lang="ru-RU" sz="1800" b="0" i="0" u="none" strike="noStrike" cap="none" normalizeH="0" baseline="0" dirty="0">
                        <a:ln>
                          <a:noFill/>
                        </a:ln>
                        <a:solidFill>
                          <a:srgbClr val="00B050"/>
                        </a:solidFill>
                        <a:effectLst/>
                        <a:latin typeface="Arial Cyr" pitchFamily="34" charset="0"/>
                        <a:cs typeface="Arial Cyr"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2000" b="1" i="0" u="none" strike="noStrike" cap="none" normalizeH="0" baseline="0" dirty="0">
                          <a:ln>
                            <a:noFill/>
                          </a:ln>
                          <a:solidFill>
                            <a:srgbClr val="00B050"/>
                          </a:solidFill>
                          <a:effectLst/>
                          <a:latin typeface="Arial Cyr" pitchFamily="34" charset="0"/>
                          <a:cs typeface="Arial Cyr"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399" name="Text Box 116"/>
          <p:cNvSpPr txBox="1">
            <a:spLocks noChangeArrowheads="1"/>
          </p:cNvSpPr>
          <p:nvPr/>
        </p:nvSpPr>
        <p:spPr bwMode="auto">
          <a:xfrm>
            <a:off x="7380312" y="1916011"/>
            <a:ext cx="1512168"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dirty="0">
                <a:solidFill>
                  <a:prstClr val="black"/>
                </a:solidFill>
                <a:latin typeface="Arial Cyr" pitchFamily="34" charset="0"/>
                <a:cs typeface="Arial Cyr" pitchFamily="34" charset="0"/>
              </a:rPr>
              <a:t>(тыс. рублей)</a:t>
            </a:r>
          </a:p>
        </p:txBody>
      </p:sp>
      <p:pic>
        <p:nvPicPr>
          <p:cNvPr id="8" name="Picture 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69" y="105182"/>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68018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Структура налоговых и неналоговых доходов</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978708806"/>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504" y="764533"/>
            <a:ext cx="9036496" cy="1066800"/>
          </a:xfrm>
        </p:spPr>
        <p:txBody>
          <a:bodyPr>
            <a:noAutofit/>
          </a:bodyPr>
          <a:lstStyle/>
          <a:p>
            <a:pPr algn="ctr">
              <a:defRPr/>
            </a:pPr>
            <a:r>
              <a:rPr lang="ru-RU" sz="2600" dirty="0">
                <a:solidFill>
                  <a:srgbClr val="0070C0"/>
                </a:solidFill>
                <a:effectLst>
                  <a:outerShdw blurRad="38100" dist="38100" dir="2700000" algn="tl">
                    <a:srgbClr val="FFFFFF"/>
                  </a:outerShdw>
                </a:effectLst>
              </a:rPr>
              <a:t>Безвозмездные поступления в бюджет</a:t>
            </a:r>
            <a:br>
              <a:rPr lang="ru-RU" sz="2600" dirty="0">
                <a:solidFill>
                  <a:srgbClr val="0070C0"/>
                </a:solidFill>
                <a:effectLst>
                  <a:outerShdw blurRad="38100" dist="38100" dir="2700000" algn="tl">
                    <a:srgbClr val="FFFFFF"/>
                  </a:outerShdw>
                </a:effectLst>
              </a:rPr>
            </a:br>
            <a:r>
              <a:rPr lang="ru-RU" sz="2600" dirty="0">
                <a:solidFill>
                  <a:srgbClr val="0070C0"/>
                </a:solidFill>
                <a:effectLst>
                  <a:outerShdw blurRad="38100" dist="38100" dir="2700000" algn="tl">
                    <a:srgbClr val="FFFFFF"/>
                  </a:outerShdw>
                </a:effectLst>
              </a:rPr>
              <a:t>Казанского сельского поселения </a:t>
            </a:r>
            <a:r>
              <a:rPr lang="ru-RU" sz="2600" dirty="0" err="1">
                <a:solidFill>
                  <a:srgbClr val="0070C0"/>
                </a:solidFill>
                <a:effectLst>
                  <a:outerShdw blurRad="38100" dist="38100" dir="2700000" algn="tl">
                    <a:srgbClr val="FFFFFF"/>
                  </a:outerShdw>
                </a:effectLst>
              </a:rPr>
              <a:t>Верхнедонского</a:t>
            </a:r>
            <a:r>
              <a:rPr lang="ru-RU" sz="2600" dirty="0">
                <a:solidFill>
                  <a:srgbClr val="0070C0"/>
                </a:solidFill>
                <a:effectLst>
                  <a:outerShdw blurRad="38100" dist="38100" dir="2700000" algn="tl">
                    <a:srgbClr val="FFFFFF"/>
                  </a:outerShdw>
                </a:effectLst>
              </a:rPr>
              <a:t> района</a:t>
            </a:r>
          </a:p>
        </p:txBody>
      </p:sp>
      <p:graphicFrame>
        <p:nvGraphicFramePr>
          <p:cNvPr id="10" name="Содержимое 9"/>
          <p:cNvGraphicFramePr>
            <a:graphicFrameLocks noGrp="1"/>
          </p:cNvGraphicFramePr>
          <p:nvPr>
            <p:ph idx="1"/>
            <p:extLst>
              <p:ext uri="{D42A27DB-BD31-4B8C-83A1-F6EECF244321}">
                <p14:modId xmlns:p14="http://schemas.microsoft.com/office/powerpoint/2010/main" val="3112045776"/>
              </p:ext>
            </p:extLst>
          </p:nvPr>
        </p:nvGraphicFramePr>
        <p:xfrm>
          <a:off x="467544" y="2492896"/>
          <a:ext cx="7776864" cy="4080942"/>
        </p:xfrm>
        <a:graphic>
          <a:graphicData uri="http://schemas.openxmlformats.org/drawingml/2006/chart">
            <c:chart xmlns:c="http://schemas.openxmlformats.org/drawingml/2006/chart" xmlns:r="http://schemas.openxmlformats.org/officeDocument/2006/relationships" r:id="rId3"/>
          </a:graphicData>
        </a:graphic>
      </p:graphicFrame>
      <p:sp>
        <p:nvSpPr>
          <p:cNvPr id="14399" name="Text Box 116"/>
          <p:cNvSpPr txBox="1">
            <a:spLocks noChangeArrowheads="1"/>
          </p:cNvSpPr>
          <p:nvPr/>
        </p:nvSpPr>
        <p:spPr bwMode="auto">
          <a:xfrm>
            <a:off x="6876256" y="1778376"/>
            <a:ext cx="1584176" cy="335430"/>
          </a:xfrm>
          <a:prstGeom prst="rect">
            <a:avLst/>
          </a:prstGeom>
          <a:noFill/>
          <a:ln w="9525">
            <a:noFill/>
            <a:miter lim="800000"/>
            <a:headEnd/>
            <a:tailEnd/>
          </a:ln>
        </p:spPr>
        <p:txBody>
          <a:bodyPr wrap="square" lIns="88345" tIns="44173" rIns="88345" bIns="44173">
            <a:spAutoFit/>
          </a:bodyPr>
          <a:lstStyle/>
          <a:p>
            <a:pPr defTabSz="884238" fontAlgn="base">
              <a:spcBef>
                <a:spcPct val="0"/>
              </a:spcBef>
              <a:spcAft>
                <a:spcPct val="0"/>
              </a:spcAft>
            </a:pPr>
            <a:r>
              <a:rPr lang="ru-RU" sz="1600" b="1" dirty="0">
                <a:solidFill>
                  <a:prstClr val="black"/>
                </a:solidFill>
                <a:latin typeface="Arial Cyr" pitchFamily="34" charset="0"/>
                <a:cs typeface="Arial Cyr" pitchFamily="34" charset="0"/>
              </a:rPr>
              <a:t>(тыс. рублей)</a:t>
            </a:r>
          </a:p>
        </p:txBody>
      </p:sp>
      <p:pic>
        <p:nvPicPr>
          <p:cNvPr id="7" name="Picture 3"/>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617444" y="118584"/>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85619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Grp="1"/>
          </p:cNvGraphicFramePr>
          <p:nvPr>
            <p:ph type="chart" idx="1"/>
            <p:extLst>
              <p:ext uri="{D42A27DB-BD31-4B8C-83A1-F6EECF244321}">
                <p14:modId xmlns:p14="http://schemas.microsoft.com/office/powerpoint/2010/main" val="256970332"/>
              </p:ext>
            </p:extLst>
          </p:nvPr>
        </p:nvGraphicFramePr>
        <p:xfrm>
          <a:off x="285720" y="928670"/>
          <a:ext cx="8401080" cy="513081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43570" y="92459"/>
            <a:ext cx="29987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5357850" cy="646331"/>
          </a:xfrm>
          <a:prstGeom prst="rect">
            <a:avLst/>
          </a:prstGeom>
        </p:spPr>
        <p:txBody>
          <a:bodyPr wrap="square">
            <a:spAutoFit/>
          </a:bodyPr>
          <a:lstStyle/>
          <a:p>
            <a:r>
              <a:rPr lang="ru-RU" b="1" dirty="0">
                <a:solidFill>
                  <a:srgbClr val="0070C0"/>
                </a:solidFill>
                <a:effectLst>
                  <a:outerShdw blurRad="38100" dist="38100" dir="2700000" algn="tl">
                    <a:srgbClr val="000000">
                      <a:alpha val="43137"/>
                    </a:srgbClr>
                  </a:outerShdw>
                </a:effectLst>
                <a:latin typeface="Trebuchet MS"/>
                <a:cs typeface="Times New Roman" pitchFamily="18" charset="0"/>
              </a:rPr>
              <a:t>Расходы бюджета Казанского сельского поселения на  2021 год</a:t>
            </a:r>
          </a:p>
        </p:txBody>
      </p:sp>
    </p:spTree>
    <p:extLst>
      <p:ext uri="{BB962C8B-B14F-4D97-AF65-F5344CB8AC3E}">
        <p14:creationId xmlns:p14="http://schemas.microsoft.com/office/powerpoint/2010/main" val="257095664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a:solidFill>
                  <a:srgbClr val="0070C0"/>
                </a:solidFill>
                <a:effectLst>
                  <a:outerShdw blurRad="38100" dist="38100" dir="2700000" algn="tl">
                    <a:srgbClr val="FFFFFF"/>
                  </a:outerShdw>
                </a:effectLst>
              </a:rPr>
              <a:t>Расходы бюджета Казанского сельского поселения </a:t>
            </a:r>
            <a:br>
              <a:rPr lang="ru-RU" sz="2400" dirty="0">
                <a:solidFill>
                  <a:srgbClr val="0070C0"/>
                </a:solidFill>
                <a:effectLst>
                  <a:outerShdw blurRad="38100" dist="38100" dir="2700000" algn="tl">
                    <a:srgbClr val="FFFFFF"/>
                  </a:outerShdw>
                </a:effectLst>
              </a:rPr>
            </a:br>
            <a:r>
              <a:rPr lang="ru-RU" sz="2400" dirty="0">
                <a:solidFill>
                  <a:srgbClr val="0070C0"/>
                </a:solidFill>
                <a:effectLst>
                  <a:outerShdw blurRad="38100" dist="38100" dir="2700000" algn="tl">
                    <a:srgbClr val="FFFFFF"/>
                  </a:outerShdw>
                </a:effectLst>
              </a:rPr>
              <a:t>по разделам в 2021 – 2023 годах, тыс.рублей</a:t>
            </a:r>
          </a:p>
        </p:txBody>
      </p:sp>
      <p:sp>
        <p:nvSpPr>
          <p:cNvPr id="9" name="TextBox 8"/>
          <p:cNvSpPr txBox="1"/>
          <p:nvPr/>
        </p:nvSpPr>
        <p:spPr>
          <a:xfrm>
            <a:off x="5220072" y="79324"/>
            <a:ext cx="3584713" cy="230832"/>
          </a:xfrm>
          <a:prstGeom prst="rect">
            <a:avLst/>
          </a:prstGeom>
          <a:noFill/>
        </p:spPr>
        <p:txBody>
          <a:bodyPr wrap="square">
            <a:spAutoFit/>
          </a:bodyPr>
          <a:lstStyle/>
          <a:p>
            <a:pPr>
              <a:defRPr/>
            </a:pPr>
            <a:r>
              <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rPr>
              <a:t>          Администрация Казанского  сельского  поселения</a:t>
            </a:r>
          </a:p>
        </p:txBody>
      </p:sp>
      <p:graphicFrame>
        <p:nvGraphicFramePr>
          <p:cNvPr id="6" name="Таблица 5"/>
          <p:cNvGraphicFramePr>
            <a:graphicFrameLocks noGrp="1"/>
          </p:cNvGraphicFramePr>
          <p:nvPr>
            <p:extLst>
              <p:ext uri="{D42A27DB-BD31-4B8C-83A1-F6EECF244321}">
                <p14:modId xmlns:p14="http://schemas.microsoft.com/office/powerpoint/2010/main" val="355898089"/>
              </p:ext>
            </p:extLst>
          </p:nvPr>
        </p:nvGraphicFramePr>
        <p:xfrm>
          <a:off x="827584" y="1628800"/>
          <a:ext cx="7815242" cy="4968932"/>
        </p:xfrm>
        <a:graphic>
          <a:graphicData uri="http://schemas.openxmlformats.org/drawingml/2006/table">
            <a:tbl>
              <a:tblPr/>
              <a:tblGrid>
                <a:gridCol w="4029375">
                  <a:extLst>
                    <a:ext uri="{9D8B030D-6E8A-4147-A177-3AD203B41FA5}">
                      <a16:colId xmlns:a16="http://schemas.microsoft.com/office/drawing/2014/main" val="20000"/>
                    </a:ext>
                  </a:extLst>
                </a:gridCol>
                <a:gridCol w="1515241">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46490">
                  <a:extLst>
                    <a:ext uri="{9D8B030D-6E8A-4147-A177-3AD203B41FA5}">
                      <a16:colId xmlns:a16="http://schemas.microsoft.com/office/drawing/2014/main" val="20003"/>
                    </a:ext>
                  </a:extLst>
                </a:gridCol>
              </a:tblGrid>
              <a:tr h="427590">
                <a:tc>
                  <a:txBody>
                    <a:bodyPr/>
                    <a:lstStyle/>
                    <a:p>
                      <a:pPr algn="ctr" fontAlgn="ctr"/>
                      <a:r>
                        <a:rPr lang="ru-RU" sz="1600" b="1" i="0" u="none" strike="noStrike" dirty="0">
                          <a:latin typeface="Times New Roman"/>
                        </a:rPr>
                        <a:t>РАСХОДЫ</a:t>
                      </a:r>
                    </a:p>
                  </a:txBody>
                  <a:tcPr marL="8121" marR="8121" marT="8121" marB="0" anchor="ctr">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tc>
                  <a:txBody>
                    <a:bodyPr/>
                    <a:lstStyle/>
                    <a:p>
                      <a:pPr algn="l" fontAlgn="b"/>
                      <a:endParaRPr lang="ru-RU" sz="1600" b="0" i="0" u="none" strike="noStrike">
                        <a:latin typeface="Times New Roman"/>
                      </a:endParaRPr>
                    </a:p>
                  </a:txBody>
                  <a:tcPr marL="8121" marR="8121" marT="8121" marB="0" anchor="b">
                    <a:lnL>
                      <a:noFill/>
                    </a:lnL>
                    <a:lnR>
                      <a:noFill/>
                    </a:lnR>
                    <a:lnT>
                      <a:noFill/>
                    </a:lnT>
                    <a:lnB>
                      <a:noFill/>
                    </a:lnB>
                  </a:tcPr>
                </a:tc>
                <a:extLst>
                  <a:ext uri="{0D108BD9-81ED-4DB2-BD59-A6C34878D82A}">
                    <a16:rowId xmlns:a16="http://schemas.microsoft.com/office/drawing/2014/main" val="10000"/>
                  </a:ext>
                </a:extLst>
              </a:tr>
              <a:tr h="511931">
                <a:tc>
                  <a:txBody>
                    <a:bodyPr/>
                    <a:lstStyle/>
                    <a:p>
                      <a:pPr algn="l" fontAlgn="t"/>
                      <a:endParaRPr lang="ru-RU" sz="1600" b="0" i="0" u="none" strike="noStrike">
                        <a:latin typeface="Times New Roman"/>
                      </a:endParaRPr>
                    </a:p>
                    <a:p>
                      <a:pPr algn="l" fontAlgn="t"/>
                      <a:r>
                        <a:rPr lang="ru-RU" sz="1600" b="0" i="0" u="none" strike="noStrike">
                          <a:latin typeface="Times New Roman"/>
                        </a:rPr>
                        <a:t>Общегосударственные </a:t>
                      </a:r>
                      <a:r>
                        <a:rPr lang="ru-RU" sz="1600" b="0" i="0" u="none" strike="noStrike" dirty="0">
                          <a:latin typeface="Times New Roman"/>
                        </a:rPr>
                        <a:t>вопросы</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7637,9</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7131,2                                                                                                                                                                     </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7473,1</a:t>
                      </a:r>
                    </a:p>
                  </a:txBody>
                  <a:tcPr marL="8121" marR="8121" marT="8121" marB="0" anchor="b">
                    <a:lnL>
                      <a:noFill/>
                    </a:lnL>
                    <a:lnR>
                      <a:noFill/>
                    </a:lnR>
                    <a:lnT>
                      <a:noFill/>
                    </a:lnT>
                    <a:lnB>
                      <a:noFill/>
                    </a:lnB>
                  </a:tcPr>
                </a:tc>
                <a:extLst>
                  <a:ext uri="{0D108BD9-81ED-4DB2-BD59-A6C34878D82A}">
                    <a16:rowId xmlns:a16="http://schemas.microsoft.com/office/drawing/2014/main" val="10001"/>
                  </a:ext>
                </a:extLst>
              </a:tr>
              <a:tr h="511931">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Национальная оборона</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240,2</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242,6</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251,6</a:t>
                      </a:r>
                    </a:p>
                  </a:txBody>
                  <a:tcPr marL="8121" marR="8121" marT="8121" marB="0" anchor="b">
                    <a:lnL>
                      <a:noFill/>
                    </a:lnL>
                    <a:lnR>
                      <a:noFill/>
                    </a:lnR>
                    <a:lnT>
                      <a:noFill/>
                    </a:lnT>
                    <a:lnB>
                      <a:noFill/>
                    </a:lnB>
                  </a:tcPr>
                </a:tc>
                <a:extLst>
                  <a:ext uri="{0D108BD9-81ED-4DB2-BD59-A6C34878D82A}">
                    <a16:rowId xmlns:a16="http://schemas.microsoft.com/office/drawing/2014/main" val="10002"/>
                  </a:ext>
                </a:extLst>
              </a:tr>
              <a:tr h="511931">
                <a:tc>
                  <a:txBody>
                    <a:bodyPr/>
                    <a:lstStyle/>
                    <a:p>
                      <a:pPr algn="l" fontAlgn="t"/>
                      <a:r>
                        <a:rPr lang="ru-RU" sz="1600" b="0" i="0" u="none" strike="noStrike" dirty="0">
                          <a:latin typeface="Times New Roman"/>
                        </a:rPr>
                        <a:t>Национальная безопасность и правоохранительная деятельность</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161,7</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20,0</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20,0</a:t>
                      </a:r>
                    </a:p>
                  </a:txBody>
                  <a:tcPr marL="8121" marR="8121" marT="8121" marB="0" anchor="b">
                    <a:lnL>
                      <a:noFill/>
                    </a:lnL>
                    <a:lnR>
                      <a:noFill/>
                    </a:lnR>
                    <a:lnT>
                      <a:noFill/>
                    </a:lnT>
                    <a:lnB>
                      <a:noFill/>
                    </a:lnB>
                  </a:tcPr>
                </a:tc>
                <a:extLst>
                  <a:ext uri="{0D108BD9-81ED-4DB2-BD59-A6C34878D82A}">
                    <a16:rowId xmlns:a16="http://schemas.microsoft.com/office/drawing/2014/main" val="10003"/>
                  </a:ext>
                </a:extLst>
              </a:tr>
              <a:tr h="511931">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Национальная экономика</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5236,5</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0,0</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0,0</a:t>
                      </a:r>
                    </a:p>
                  </a:txBody>
                  <a:tcPr marL="8121" marR="8121" marT="8121" marB="0" anchor="b">
                    <a:lnL>
                      <a:noFill/>
                    </a:lnL>
                    <a:lnR>
                      <a:noFill/>
                    </a:lnR>
                    <a:lnT>
                      <a:noFill/>
                    </a:lnT>
                    <a:lnB>
                      <a:noFill/>
                    </a:lnB>
                  </a:tcPr>
                </a:tc>
                <a:extLst>
                  <a:ext uri="{0D108BD9-81ED-4DB2-BD59-A6C34878D82A}">
                    <a16:rowId xmlns:a16="http://schemas.microsoft.com/office/drawing/2014/main" val="10004"/>
                  </a:ext>
                </a:extLst>
              </a:tr>
              <a:tr h="530235">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Жилищно-коммунальное хозяйство</a:t>
                      </a:r>
                    </a:p>
                  </a:txBody>
                  <a:tcPr marL="8121" marR="8121" marT="8121" marB="0">
                    <a:lnL>
                      <a:noFill/>
                    </a:lnL>
                    <a:lnR>
                      <a:noFill/>
                    </a:lnR>
                    <a:lnT>
                      <a:noFill/>
                    </a:lnT>
                    <a:lnB>
                      <a:noFill/>
                    </a:lnB>
                  </a:tcPr>
                </a:tc>
                <a:tc>
                  <a:txBody>
                    <a:bodyPr/>
                    <a:lstStyle/>
                    <a:p>
                      <a:pPr marL="0" algn="r" rtl="0" eaLnBrk="1" fontAlgn="b" latinLnBrk="0" hangingPunct="1"/>
                      <a:endParaRPr kumimoji="0" lang="ru-RU" sz="1600" b="0" i="0" u="none" strike="noStrike" kern="1200" dirty="0">
                        <a:solidFill>
                          <a:schemeClr val="tx1"/>
                        </a:solidFill>
                        <a:latin typeface="Times New Roman"/>
                        <a:ea typeface="+mn-ea"/>
                        <a:cs typeface="+mn-cs"/>
                      </a:endParaRPr>
                    </a:p>
                    <a:p>
                      <a:pPr marL="0" algn="r" rtl="0" eaLnBrk="1" fontAlgn="b" latinLnBrk="0" hangingPunct="1"/>
                      <a:r>
                        <a:rPr kumimoji="0" lang="ru-RU" sz="1600" b="0" i="0" u="none" strike="noStrike" kern="1200" dirty="0">
                          <a:solidFill>
                            <a:schemeClr val="tx1"/>
                          </a:solidFill>
                          <a:latin typeface="Times New Roman"/>
                          <a:ea typeface="+mn-ea"/>
                          <a:cs typeface="+mn-cs"/>
                        </a:rPr>
                        <a:t>5598,6</a:t>
                      </a:r>
                    </a:p>
                  </a:txBody>
                  <a:tcPr marL="8121" marR="8121" marT="8121" marB="0">
                    <a:lnL>
                      <a:noFill/>
                    </a:lnL>
                    <a:lnR>
                      <a:noFill/>
                    </a:lnR>
                    <a:lnT>
                      <a:noFill/>
                    </a:lnT>
                    <a:lnB>
                      <a:noFill/>
                    </a:lnB>
                  </a:tcPr>
                </a:tc>
                <a:tc>
                  <a:txBody>
                    <a:bodyPr/>
                    <a:lstStyle/>
                    <a:p>
                      <a:pPr marL="0" algn="r" rtl="0" eaLnBrk="1" fontAlgn="b" latinLnBrk="0" hangingPunct="1"/>
                      <a:r>
                        <a:rPr kumimoji="0" lang="ru-RU" sz="1600" b="0" i="0" u="none" strike="noStrike" kern="1200" dirty="0">
                          <a:solidFill>
                            <a:schemeClr val="tx1"/>
                          </a:solidFill>
                          <a:latin typeface="Times New Roman"/>
                          <a:ea typeface="+mn-ea"/>
                          <a:cs typeface="+mn-cs"/>
                        </a:rPr>
                        <a:t>19055,6</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19156,8</a:t>
                      </a:r>
                    </a:p>
                  </a:txBody>
                  <a:tcPr marL="8121" marR="8121" marT="8121" marB="0" anchor="b">
                    <a:lnL>
                      <a:noFill/>
                    </a:lnL>
                    <a:lnR>
                      <a:noFill/>
                    </a:lnR>
                    <a:lnT>
                      <a:noFill/>
                    </a:lnT>
                    <a:lnB>
                      <a:noFill/>
                    </a:lnB>
                  </a:tcPr>
                </a:tc>
                <a:extLst>
                  <a:ext uri="{0D108BD9-81ED-4DB2-BD59-A6C34878D82A}">
                    <a16:rowId xmlns:a16="http://schemas.microsoft.com/office/drawing/2014/main" val="10005"/>
                  </a:ext>
                </a:extLst>
              </a:tr>
              <a:tr h="511931">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Образование</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10,0</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20,0</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20,0</a:t>
                      </a:r>
                    </a:p>
                  </a:txBody>
                  <a:tcPr marL="8121" marR="8121" marT="8121" marB="0" anchor="b">
                    <a:lnL>
                      <a:noFill/>
                    </a:lnL>
                    <a:lnR>
                      <a:noFill/>
                    </a:lnR>
                    <a:lnT>
                      <a:noFill/>
                    </a:lnT>
                    <a:lnB>
                      <a:noFill/>
                    </a:lnB>
                  </a:tcPr>
                </a:tc>
                <a:extLst>
                  <a:ext uri="{0D108BD9-81ED-4DB2-BD59-A6C34878D82A}">
                    <a16:rowId xmlns:a16="http://schemas.microsoft.com/office/drawing/2014/main" val="10006"/>
                  </a:ext>
                </a:extLst>
              </a:tr>
              <a:tr h="511931">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Культура, кинематография</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1470,5</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1300,0</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1300,0</a:t>
                      </a:r>
                    </a:p>
                  </a:txBody>
                  <a:tcPr marL="8121" marR="8121" marT="8121" marB="0" anchor="b">
                    <a:lnL>
                      <a:noFill/>
                    </a:lnL>
                    <a:lnR>
                      <a:noFill/>
                    </a:lnR>
                    <a:lnT>
                      <a:noFill/>
                    </a:lnT>
                    <a:lnB>
                      <a:noFill/>
                    </a:lnB>
                  </a:tcPr>
                </a:tc>
                <a:extLst>
                  <a:ext uri="{0D108BD9-81ED-4DB2-BD59-A6C34878D82A}">
                    <a16:rowId xmlns:a16="http://schemas.microsoft.com/office/drawing/2014/main" val="10007"/>
                  </a:ext>
                </a:extLst>
              </a:tr>
              <a:tr h="511931">
                <a:tc>
                  <a:txBody>
                    <a:bodyPr/>
                    <a:lstStyle/>
                    <a:p>
                      <a:pPr algn="l" fontAlgn="t"/>
                      <a:endParaRPr lang="ru-RU" sz="1600" b="0" i="0" u="none" strike="noStrike" dirty="0">
                        <a:latin typeface="Times New Roman"/>
                      </a:endParaRPr>
                    </a:p>
                    <a:p>
                      <a:pPr algn="l" fontAlgn="t"/>
                      <a:r>
                        <a:rPr lang="ru-RU" sz="1600" b="0" i="0" u="none" strike="noStrike" dirty="0">
                          <a:latin typeface="Times New Roman"/>
                        </a:rPr>
                        <a:t>Социальная политика</a:t>
                      </a:r>
                    </a:p>
                  </a:txBody>
                  <a:tcPr marL="8121" marR="8121" marT="8121" marB="0">
                    <a:lnL>
                      <a:noFill/>
                    </a:lnL>
                    <a:lnR>
                      <a:noFill/>
                    </a:lnR>
                    <a:lnT>
                      <a:noFill/>
                    </a:lnT>
                    <a:lnB>
                      <a:noFill/>
                    </a:lnB>
                  </a:tcPr>
                </a:tc>
                <a:tc>
                  <a:txBody>
                    <a:bodyPr/>
                    <a:lstStyle/>
                    <a:p>
                      <a:pPr algn="r" fontAlgn="t"/>
                      <a:endParaRPr lang="ru-RU" sz="1600" b="0" i="0" u="none" strike="noStrike" dirty="0">
                        <a:latin typeface="Times New Roman"/>
                      </a:endParaRPr>
                    </a:p>
                    <a:p>
                      <a:pPr algn="r" fontAlgn="t"/>
                      <a:r>
                        <a:rPr lang="ru-RU" sz="1600" b="0" i="0" u="none" strike="noStrike" dirty="0">
                          <a:latin typeface="Times New Roman"/>
                        </a:rPr>
                        <a:t>145,1</a:t>
                      </a:r>
                    </a:p>
                  </a:txBody>
                  <a:tcPr marL="8121" marR="8121" marT="8121" marB="0">
                    <a:lnL>
                      <a:noFill/>
                    </a:lnL>
                    <a:lnR>
                      <a:noFill/>
                    </a:lnR>
                    <a:lnT>
                      <a:noFill/>
                    </a:lnT>
                    <a:lnB>
                      <a:noFill/>
                    </a:lnB>
                  </a:tcPr>
                </a:tc>
                <a:tc>
                  <a:txBody>
                    <a:bodyPr/>
                    <a:lstStyle/>
                    <a:p>
                      <a:pPr algn="r" fontAlgn="b"/>
                      <a:r>
                        <a:rPr lang="ru-RU" sz="1600" b="0" i="0" u="none" strike="noStrike" dirty="0">
                          <a:latin typeface="Times New Roman"/>
                        </a:rPr>
                        <a:t>153,7</a:t>
                      </a:r>
                    </a:p>
                  </a:txBody>
                  <a:tcPr marL="8121" marR="8121" marT="8121" marB="0" anchor="b">
                    <a:lnL>
                      <a:noFill/>
                    </a:lnL>
                    <a:lnR>
                      <a:noFill/>
                    </a:lnR>
                    <a:lnT>
                      <a:noFill/>
                    </a:lnT>
                    <a:lnB>
                      <a:noFill/>
                    </a:lnB>
                  </a:tcPr>
                </a:tc>
                <a:tc>
                  <a:txBody>
                    <a:bodyPr/>
                    <a:lstStyle/>
                    <a:p>
                      <a:pPr algn="r" fontAlgn="b"/>
                      <a:r>
                        <a:rPr lang="ru-RU" sz="1600" b="0" i="0" u="none" strike="noStrike" dirty="0">
                          <a:latin typeface="Times New Roman"/>
                        </a:rPr>
                        <a:t>162,3</a:t>
                      </a:r>
                    </a:p>
                  </a:txBody>
                  <a:tcPr marL="8121" marR="8121" marT="8121" marB="0" anchor="b">
                    <a:lnL>
                      <a:noFill/>
                    </a:lnL>
                    <a:lnR>
                      <a:noFill/>
                    </a:lnR>
                    <a:lnT>
                      <a:noFill/>
                    </a:lnT>
                    <a:lnB>
                      <a:noFill/>
                    </a:lnB>
                  </a:tcPr>
                </a:tc>
                <a:extLst>
                  <a:ext uri="{0D108BD9-81ED-4DB2-BD59-A6C34878D82A}">
                    <a16:rowId xmlns:a16="http://schemas.microsoft.com/office/drawing/2014/main" val="10008"/>
                  </a:ext>
                </a:extLst>
              </a:tr>
              <a:tr h="427590">
                <a:tc>
                  <a:txBody>
                    <a:bodyPr/>
                    <a:lstStyle/>
                    <a:p>
                      <a:pPr algn="ctr" fontAlgn="ctr"/>
                      <a:r>
                        <a:rPr lang="ru-RU" sz="1600" b="1" i="0" u="none" strike="noStrike">
                          <a:latin typeface="Times New Roman"/>
                        </a:rPr>
                        <a:t>ИТОГО РАСХОДОВ</a:t>
                      </a:r>
                    </a:p>
                  </a:txBody>
                  <a:tcPr marL="8121" marR="8121" marT="8121" marB="0" anchor="ctr">
                    <a:lnL>
                      <a:noFill/>
                    </a:lnL>
                    <a:lnR>
                      <a:noFill/>
                    </a:lnR>
                    <a:lnT>
                      <a:noFill/>
                    </a:lnT>
                    <a:lnB>
                      <a:noFill/>
                    </a:lnB>
                  </a:tcPr>
                </a:tc>
                <a:tc>
                  <a:txBody>
                    <a:bodyPr/>
                    <a:lstStyle/>
                    <a:p>
                      <a:pPr algn="r" fontAlgn="ctr"/>
                      <a:r>
                        <a:rPr lang="ru-RU" sz="1600" b="1" i="0" u="none" strike="noStrike" dirty="0">
                          <a:latin typeface="Times New Roman"/>
                        </a:rPr>
                        <a:t>20500,5</a:t>
                      </a:r>
                    </a:p>
                  </a:txBody>
                  <a:tcPr marL="8121" marR="8121" marT="8121" marB="0" anchor="ctr">
                    <a:lnL>
                      <a:noFill/>
                    </a:lnL>
                    <a:lnR>
                      <a:noFill/>
                    </a:lnR>
                    <a:lnT>
                      <a:noFill/>
                    </a:lnT>
                    <a:lnB>
                      <a:noFill/>
                    </a:lnB>
                  </a:tcPr>
                </a:tc>
                <a:tc>
                  <a:txBody>
                    <a:bodyPr/>
                    <a:lstStyle/>
                    <a:p>
                      <a:pPr algn="r" fontAlgn="ctr"/>
                      <a:r>
                        <a:rPr lang="ru-RU" sz="1600" b="1" i="0" u="none" strike="noStrike" dirty="0">
                          <a:latin typeface="Times New Roman"/>
                        </a:rPr>
                        <a:t>27923,1</a:t>
                      </a:r>
                    </a:p>
                  </a:txBody>
                  <a:tcPr marL="8121" marR="8121" marT="8121" marB="0" anchor="ctr">
                    <a:lnL>
                      <a:noFill/>
                    </a:lnL>
                    <a:lnR>
                      <a:noFill/>
                    </a:lnR>
                    <a:lnT>
                      <a:noFill/>
                    </a:lnT>
                    <a:lnB>
                      <a:noFill/>
                    </a:lnB>
                  </a:tcPr>
                </a:tc>
                <a:tc>
                  <a:txBody>
                    <a:bodyPr/>
                    <a:lstStyle/>
                    <a:p>
                      <a:pPr algn="r" fontAlgn="ctr"/>
                      <a:r>
                        <a:rPr lang="ru-RU" sz="1600" b="1" i="0" u="none" strike="noStrike" dirty="0">
                          <a:latin typeface="Times New Roman"/>
                        </a:rPr>
                        <a:t>28383,8</a:t>
                      </a:r>
                    </a:p>
                  </a:txBody>
                  <a:tcPr marL="8121" marR="8121" marT="8121"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835165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0" y="764704"/>
            <a:ext cx="9144000" cy="720080"/>
          </a:xfrm>
        </p:spPr>
        <p:txBody>
          <a:bodyPr>
            <a:noAutofit/>
          </a:bodyPr>
          <a:lstStyle/>
          <a:p>
            <a:pPr algn="ctr">
              <a:defRPr/>
            </a:pPr>
            <a:r>
              <a:rPr lang="ru-RU" sz="2400" dirty="0">
                <a:solidFill>
                  <a:srgbClr val="0070C0"/>
                </a:solidFill>
                <a:effectLst>
                  <a:outerShdw blurRad="38100" dist="38100" dir="2700000" algn="tl">
                    <a:srgbClr val="FFFFFF"/>
                  </a:outerShdw>
                </a:effectLst>
              </a:rPr>
              <a:t>Расходы бюджета Казанского сельского поселения </a:t>
            </a:r>
            <a:br>
              <a:rPr lang="ru-RU" sz="2400" dirty="0">
                <a:solidFill>
                  <a:srgbClr val="0070C0"/>
                </a:solidFill>
                <a:effectLst>
                  <a:outerShdw blurRad="38100" dist="38100" dir="2700000" algn="tl">
                    <a:srgbClr val="FFFFFF"/>
                  </a:outerShdw>
                </a:effectLst>
              </a:rPr>
            </a:br>
            <a:r>
              <a:rPr lang="ru-RU" sz="2400" dirty="0">
                <a:solidFill>
                  <a:srgbClr val="0070C0"/>
                </a:solidFill>
                <a:effectLst>
                  <a:outerShdw blurRad="38100" dist="38100" dir="2700000" algn="tl">
                    <a:srgbClr val="FFFFFF"/>
                  </a:outerShdw>
                </a:effectLst>
              </a:rPr>
              <a:t>в рамках программ в 2021 – 2023 годах, тыс.рублей</a:t>
            </a:r>
          </a:p>
        </p:txBody>
      </p:sp>
      <p:sp>
        <p:nvSpPr>
          <p:cNvPr id="9" name="TextBox 8"/>
          <p:cNvSpPr txBox="1"/>
          <p:nvPr/>
        </p:nvSpPr>
        <p:spPr>
          <a:xfrm>
            <a:off x="5436096" y="117531"/>
            <a:ext cx="3368689" cy="230832"/>
          </a:xfrm>
          <a:prstGeom prst="rect">
            <a:avLst/>
          </a:prstGeom>
          <a:noFill/>
        </p:spPr>
        <p:txBody>
          <a:bodyPr wrap="square">
            <a:spAutoFit/>
          </a:bodyPr>
          <a:lstStyle/>
          <a:p>
            <a:pPr lvl="0">
              <a:defRPr/>
            </a:pPr>
            <a:r>
              <a:rPr lang="ru-RU" sz="900" b="1" dirty="0">
                <a:solidFill>
                  <a:prstClr val="white"/>
                </a:solidFill>
                <a:effectLst>
                  <a:outerShdw blurRad="38100" dist="38100" dir="2700000" algn="tl">
                    <a:srgbClr val="000000">
                      <a:alpha val="43137"/>
                    </a:srgbClr>
                  </a:outerShdw>
                </a:effectLst>
                <a:latin typeface="Arial" pitchFamily="34" charset="0"/>
                <a:cs typeface="Arial" pitchFamily="34" charset="0"/>
              </a:rPr>
              <a:t>Администрация Казанского  сельского  поселения</a:t>
            </a:r>
          </a:p>
        </p:txBody>
      </p:sp>
      <p:sp>
        <p:nvSpPr>
          <p:cNvPr id="4" name="Rectangle 1"/>
          <p:cNvSpPr>
            <a:spLocks noChangeArrowheads="1"/>
          </p:cNvSpPr>
          <p:nvPr/>
        </p:nvSpPr>
        <p:spPr bwMode="auto">
          <a:xfrm>
            <a:off x="2019300" y="224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21978084"/>
              </p:ext>
            </p:extLst>
          </p:nvPr>
        </p:nvGraphicFramePr>
        <p:xfrm>
          <a:off x="611560" y="1660385"/>
          <a:ext cx="7776863" cy="4134095"/>
        </p:xfrm>
        <a:graphic>
          <a:graphicData uri="http://schemas.openxmlformats.org/drawingml/2006/table">
            <a:tbl>
              <a:tblPr/>
              <a:tblGrid>
                <a:gridCol w="4266283">
                  <a:extLst>
                    <a:ext uri="{9D8B030D-6E8A-4147-A177-3AD203B41FA5}">
                      <a16:colId xmlns:a16="http://schemas.microsoft.com/office/drawing/2014/main" val="20000"/>
                    </a:ext>
                  </a:extLst>
                </a:gridCol>
                <a:gridCol w="1478046">
                  <a:extLst>
                    <a:ext uri="{9D8B030D-6E8A-4147-A177-3AD203B41FA5}">
                      <a16:colId xmlns:a16="http://schemas.microsoft.com/office/drawing/2014/main" val="20001"/>
                    </a:ext>
                  </a:extLst>
                </a:gridCol>
                <a:gridCol w="1074967">
                  <a:extLst>
                    <a:ext uri="{9D8B030D-6E8A-4147-A177-3AD203B41FA5}">
                      <a16:colId xmlns:a16="http://schemas.microsoft.com/office/drawing/2014/main" val="20002"/>
                    </a:ext>
                  </a:extLst>
                </a:gridCol>
                <a:gridCol w="957567">
                  <a:extLst>
                    <a:ext uri="{9D8B030D-6E8A-4147-A177-3AD203B41FA5}">
                      <a16:colId xmlns:a16="http://schemas.microsoft.com/office/drawing/2014/main" val="20003"/>
                    </a:ext>
                  </a:extLst>
                </a:gridCol>
              </a:tblGrid>
              <a:tr h="575861">
                <a:tc>
                  <a:txBody>
                    <a:bodyPr/>
                    <a:lstStyle/>
                    <a:p>
                      <a:pPr algn="ctr">
                        <a:spcAft>
                          <a:spcPts val="0"/>
                        </a:spcAft>
                      </a:pPr>
                      <a:r>
                        <a:rPr lang="ru-RU" sz="1300" dirty="0">
                          <a:latin typeface="Times New Roman"/>
                          <a:ea typeface="Times New Roman"/>
                          <a:cs typeface="Times New Roman"/>
                        </a:rPr>
                        <a:t>Наименование муниципальной программы Казанского сельского поселения</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2021 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2022 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2023 год</a:t>
                      </a: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959">
                <a:tc>
                  <a:txBody>
                    <a:bodyPr/>
                    <a:lstStyle/>
                    <a:p>
                      <a:pPr algn="ctr">
                        <a:spcAft>
                          <a:spcPts val="0"/>
                        </a:spcAft>
                      </a:pPr>
                      <a:r>
                        <a:rPr lang="ru-RU" sz="1300" dirty="0">
                          <a:latin typeface="Times New Roman"/>
                          <a:ea typeface="Times New Roman"/>
                          <a:cs typeface="Times New Roman"/>
                        </a:rPr>
                        <a:t>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a:latin typeface="Times New Roman"/>
                          <a:ea typeface="Times New Roman"/>
                          <a:cs typeface="Times New Roman"/>
                        </a:rPr>
                        <a:t>2</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3</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4</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959">
                <a:tc>
                  <a:txBody>
                    <a:bodyPr/>
                    <a:lstStyle/>
                    <a:p>
                      <a:pPr algn="ctr">
                        <a:spcAft>
                          <a:spcPts val="0"/>
                        </a:spcAft>
                      </a:pPr>
                      <a:r>
                        <a:rPr lang="ru-RU" sz="1300" b="1" dirty="0">
                          <a:latin typeface="Times New Roman"/>
                          <a:ea typeface="Times New Roman"/>
                          <a:cs typeface="Times New Roman"/>
                        </a:rPr>
                        <a:t>Всего</a:t>
                      </a:r>
                      <a:endParaRPr lang="ru-RU" sz="1300" dirty="0">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a:solidFill>
                            <a:schemeClr val="tx1"/>
                          </a:solidFill>
                          <a:latin typeface="Times New Roman"/>
                          <a:ea typeface="Times New Roman"/>
                          <a:cs typeface="Times New Roman"/>
                        </a:rPr>
                        <a:t>12894,4</a:t>
                      </a:r>
                      <a:endParaRPr lang="ru-RU" sz="1300" dirty="0">
                        <a:solidFill>
                          <a:schemeClr val="tx1"/>
                        </a:solidFill>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a:solidFill>
                            <a:schemeClr val="tx1"/>
                          </a:solidFill>
                          <a:latin typeface="Times New Roman"/>
                          <a:ea typeface="Times New Roman"/>
                          <a:cs typeface="Times New Roman"/>
                        </a:rPr>
                        <a:t>20894,3</a:t>
                      </a:r>
                      <a:endParaRPr lang="ru-RU" sz="1300" dirty="0">
                        <a:solidFill>
                          <a:schemeClr val="tx1"/>
                        </a:solidFill>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b="1" dirty="0">
                          <a:solidFill>
                            <a:schemeClr val="tx1"/>
                          </a:solidFill>
                          <a:latin typeface="Times New Roman"/>
                          <a:ea typeface="Times New Roman"/>
                          <a:cs typeface="Times New Roman"/>
                        </a:rPr>
                        <a:t>21004,1</a:t>
                      </a:r>
                      <a:endParaRPr lang="ru-RU" sz="1300" dirty="0">
                        <a:solidFill>
                          <a:schemeClr val="tx1"/>
                        </a:solidFill>
                        <a:latin typeface="Times New Roman"/>
                        <a:ea typeface="Times New Roman"/>
                        <a:cs typeface="Times New Roman"/>
                      </a:endParaRPr>
                    </a:p>
                  </a:txBody>
                  <a:tcPr marL="62926" marR="62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788">
                <a:tc>
                  <a:txBody>
                    <a:bodyPr/>
                    <a:lstStyle/>
                    <a:p>
                      <a:pPr>
                        <a:spcAft>
                          <a:spcPts val="0"/>
                        </a:spcAft>
                      </a:pPr>
                      <a:r>
                        <a:rPr lang="ru-RU" sz="1300" dirty="0">
                          <a:latin typeface="Times New Roman"/>
                          <a:ea typeface="Times New Roman"/>
                          <a:cs typeface="Times New Roman"/>
                        </a:rPr>
                        <a:t>1. Социальная поддержка граждан</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145,1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153,7</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162,3</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spcAft>
                          <a:spcPts val="0"/>
                        </a:spcAft>
                      </a:pPr>
                      <a:r>
                        <a:rPr lang="ru-RU" sz="1300" dirty="0">
                          <a:latin typeface="Times New Roman"/>
                          <a:ea typeface="Times New Roman"/>
                          <a:cs typeface="Times New Roman"/>
                        </a:rPr>
                        <a:t>2. Обеспечение качественными жилищно-коммунальными услугами населения Казанского сельского поселения и благоустройство территории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1749,3</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1690,5</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1683,7</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5600">
                <a:tc>
                  <a:txBody>
                    <a:bodyPr/>
                    <a:lstStyle/>
                    <a:p>
                      <a:pPr>
                        <a:spcAft>
                          <a:spcPts val="0"/>
                        </a:spcAft>
                      </a:pPr>
                      <a:r>
                        <a:rPr lang="ru-RU" sz="1300" dirty="0">
                          <a:latin typeface="Times New Roman"/>
                          <a:ea typeface="Times New Roman"/>
                          <a:cs typeface="Times New Roman"/>
                        </a:rPr>
                        <a:t>3. Обеспечение общественного порядка и противодействие преступности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4,0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4,0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4,0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7750">
                <a:tc>
                  <a:txBody>
                    <a:bodyPr/>
                    <a:lstStyle/>
                    <a:p>
                      <a:pPr>
                        <a:spcAft>
                          <a:spcPts val="0"/>
                        </a:spcAft>
                      </a:pPr>
                      <a:r>
                        <a:rPr lang="ru-RU" sz="1300" dirty="0">
                          <a:latin typeface="Times New Roman"/>
                          <a:ea typeface="Times New Roman"/>
                          <a:cs typeface="Times New Roman"/>
                        </a:rPr>
                        <a:t>4. Защита населения и территории от чрезвычайных ситуаций, обеспечение пожарной безопасности и безопасности людей на водных объектах</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161,7</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908">
                <a:tc>
                  <a:txBody>
                    <a:bodyPr/>
                    <a:lstStyle/>
                    <a:p>
                      <a:pPr>
                        <a:spcAft>
                          <a:spcPts val="0"/>
                        </a:spcAft>
                      </a:pPr>
                      <a:r>
                        <a:rPr lang="ru-RU" sz="1300" dirty="0">
                          <a:latin typeface="Times New Roman"/>
                          <a:ea typeface="Times New Roman"/>
                          <a:cs typeface="Times New Roman"/>
                        </a:rPr>
                        <a:t>5. Развитие культуры и туризма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1470,5</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1300,0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1300,0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2910">
                <a:tc>
                  <a:txBody>
                    <a:bodyPr/>
                    <a:lstStyle/>
                    <a:p>
                      <a:pPr>
                        <a:spcAft>
                          <a:spcPts val="0"/>
                        </a:spcAft>
                      </a:pPr>
                      <a:r>
                        <a:rPr lang="ru-RU" sz="1300" dirty="0">
                          <a:latin typeface="Times New Roman"/>
                          <a:ea typeface="Times New Roman"/>
                          <a:cs typeface="Times New Roman"/>
                        </a:rPr>
                        <a:t>6. Развитие транспортной системы</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5186,5</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3011">
                <a:tc>
                  <a:txBody>
                    <a:bodyPr/>
                    <a:lstStyle/>
                    <a:p>
                      <a:pPr>
                        <a:spcAft>
                          <a:spcPts val="0"/>
                        </a:spcAft>
                      </a:pPr>
                      <a:r>
                        <a:rPr lang="ru-RU" sz="1300" dirty="0">
                          <a:latin typeface="Times New Roman"/>
                          <a:ea typeface="Times New Roman"/>
                          <a:cs typeface="Times New Roman"/>
                        </a:rPr>
                        <a:t>7. </a:t>
                      </a:r>
                      <a:r>
                        <a:rPr lang="ru-RU" sz="1300" dirty="0" err="1">
                          <a:latin typeface="Times New Roman"/>
                          <a:ea typeface="Times New Roman"/>
                          <a:cs typeface="Times New Roman"/>
                        </a:rPr>
                        <a:t>Энергоэффективность</a:t>
                      </a:r>
                      <a:r>
                        <a:rPr lang="ru-RU" sz="1300" dirty="0">
                          <a:latin typeface="Times New Roman"/>
                          <a:ea typeface="Times New Roman"/>
                          <a:cs typeface="Times New Roman"/>
                        </a:rPr>
                        <a:t> и развитие энергетики</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2179,3</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2365,1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2473,0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3835">
                <a:tc>
                  <a:txBody>
                    <a:bodyPr/>
                    <a:lstStyle/>
                    <a:p>
                      <a:pPr>
                        <a:spcAft>
                          <a:spcPts val="0"/>
                        </a:spcAft>
                      </a:pPr>
                      <a:r>
                        <a:rPr lang="ru-RU" sz="1300" dirty="0">
                          <a:latin typeface="Times New Roman"/>
                          <a:ea typeface="Times New Roman"/>
                          <a:cs typeface="Times New Roman"/>
                        </a:rPr>
                        <a:t>8. Муниципальная политика</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278,0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361,0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361,0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3835">
                <a:tc>
                  <a:txBody>
                    <a:bodyPr/>
                    <a:lstStyle/>
                    <a:p>
                      <a:pPr>
                        <a:spcAft>
                          <a:spcPts val="0"/>
                        </a:spcAft>
                      </a:pPr>
                      <a:r>
                        <a:rPr lang="ru-RU" sz="1300" dirty="0">
                          <a:latin typeface="Times New Roman"/>
                          <a:ea typeface="Times New Roman"/>
                          <a:cs typeface="Times New Roman"/>
                        </a:rPr>
                        <a:t>10. Формирование современной городской среды</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1720,0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15000,0</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300" dirty="0">
                          <a:latin typeface="Times New Roman"/>
                          <a:ea typeface="Times New Roman"/>
                          <a:cs typeface="Times New Roman"/>
                        </a:rPr>
                        <a:t>15000,1</a:t>
                      </a:r>
                    </a:p>
                  </a:txBody>
                  <a:tcPr marL="62926" marR="62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009665"/>
                  </a:ext>
                </a:extLst>
              </a:tr>
            </a:tbl>
          </a:graphicData>
        </a:graphic>
      </p:graphicFrame>
      <p:sp>
        <p:nvSpPr>
          <p:cNvPr id="7169" name="Rectangle 1"/>
          <p:cNvSpPr>
            <a:spLocks noChangeArrowheads="1"/>
          </p:cNvSpPr>
          <p:nvPr/>
        </p:nvSpPr>
        <p:spPr bwMode="auto">
          <a:xfrm>
            <a:off x="0" y="74711"/>
            <a:ext cx="565892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613275" algn="l"/>
              </a:tabLst>
            </a:pPr>
            <a:r>
              <a:rPr kumimoji="0" lang="ru-RU" sz="1400" b="0" i="0" u="none" strike="noStrike" cap="none" normalizeH="0" baseline="0" dirty="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556826737"/>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12_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2250</TotalTime>
  <Words>1360</Words>
  <Application>Microsoft Office PowerPoint</Application>
  <PresentationFormat>Экран (4:3)</PresentationFormat>
  <Paragraphs>231</Paragraphs>
  <Slides>19</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19</vt:i4>
      </vt:variant>
    </vt:vector>
  </HeadingPairs>
  <TitlesOfParts>
    <vt:vector size="32" baseType="lpstr">
      <vt:lpstr>Arial</vt:lpstr>
      <vt:lpstr>Arial Cyr</vt:lpstr>
      <vt:lpstr>Calibri</vt:lpstr>
      <vt:lpstr>Franklin Gothic Book</vt:lpstr>
      <vt:lpstr>Franklin Gothic Medium</vt:lpstr>
      <vt:lpstr>Georgia</vt:lpstr>
      <vt:lpstr>Rockwell</vt:lpstr>
      <vt:lpstr>Times New Roman</vt:lpstr>
      <vt:lpstr>Trebuchet MS</vt:lpstr>
      <vt:lpstr>Wingdings</vt:lpstr>
      <vt:lpstr>Wingdings 2</vt:lpstr>
      <vt:lpstr>12_Городская</vt:lpstr>
      <vt:lpstr>Трек</vt:lpstr>
      <vt:lpstr>Администрация Казанского сельского поселения  </vt:lpstr>
      <vt:lpstr>Презентация PowerPoint</vt:lpstr>
      <vt:lpstr>бюджет на 2021 год и на плановый период 2022 и 2023 годов  направлен на решение следующих ключевых задач:</vt:lpstr>
      <vt:lpstr>Основные параметры решения  «О бюджете Казанского сельского поселения Верхнедонского района на 2021 год  и плановый период 2022 и 2023 годов»</vt:lpstr>
      <vt:lpstr>Структура налоговых и неналоговых доходов</vt:lpstr>
      <vt:lpstr>Безвозмездные поступления в бюджет Казанского сельского поселения Верхнедонского района</vt:lpstr>
      <vt:lpstr>Презентация PowerPoint</vt:lpstr>
      <vt:lpstr>Расходы бюджета Казанского сельского поселения  по разделам в 2021 – 2023 годах, тыс.рублей</vt:lpstr>
      <vt:lpstr>Расходы бюджета Казанского сельского поселения  в рамках программ в 2021 – 2023 годах, тыс.рублей</vt:lpstr>
      <vt:lpstr>Доля муниципальных программ в общем объёме расходов, запланированных на реализацию муниципальных программ Казанского сельского поселения в 2021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Финансовый отдел администрации Верхнедонского района</dc:title>
  <dc:creator>Александр Никонов</dc:creator>
  <cp:lastModifiedBy>admin</cp:lastModifiedBy>
  <cp:revision>492</cp:revision>
  <cp:lastPrinted>2014-12-04T07:28:08Z</cp:lastPrinted>
  <dcterms:created xsi:type="dcterms:W3CDTF">2013-05-13T09:45:35Z</dcterms:created>
  <dcterms:modified xsi:type="dcterms:W3CDTF">2021-03-19T07:00:30Z</dcterms:modified>
</cp:coreProperties>
</file>